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97"/>
  </p:notesMasterIdLst>
  <p:handoutMasterIdLst>
    <p:handoutMasterId r:id="rId98"/>
  </p:handoutMasterIdLst>
  <p:sldIdLst>
    <p:sldId id="490" r:id="rId16"/>
    <p:sldId id="866" r:id="rId17"/>
    <p:sldId id="862" r:id="rId18"/>
    <p:sldId id="863" r:id="rId19"/>
    <p:sldId id="864" r:id="rId20"/>
    <p:sldId id="867" r:id="rId21"/>
    <p:sldId id="868" r:id="rId22"/>
    <p:sldId id="865" r:id="rId23"/>
    <p:sldId id="869" r:id="rId24"/>
    <p:sldId id="870" r:id="rId25"/>
    <p:sldId id="1005" r:id="rId26"/>
    <p:sldId id="1013" r:id="rId27"/>
    <p:sldId id="872" r:id="rId28"/>
    <p:sldId id="902" r:id="rId29"/>
    <p:sldId id="903" r:id="rId30"/>
    <p:sldId id="904" r:id="rId31"/>
    <p:sldId id="905" r:id="rId32"/>
    <p:sldId id="906" r:id="rId33"/>
    <p:sldId id="908" r:id="rId34"/>
    <p:sldId id="913" r:id="rId35"/>
    <p:sldId id="914" r:id="rId36"/>
    <p:sldId id="907" r:id="rId37"/>
    <p:sldId id="915" r:id="rId38"/>
    <p:sldId id="916" r:id="rId39"/>
    <p:sldId id="917" r:id="rId40"/>
    <p:sldId id="925" r:id="rId41"/>
    <p:sldId id="1006" r:id="rId42"/>
    <p:sldId id="1007" r:id="rId43"/>
    <p:sldId id="1008" r:id="rId44"/>
    <p:sldId id="1009" r:id="rId45"/>
    <p:sldId id="1010" r:id="rId46"/>
    <p:sldId id="1011" r:id="rId47"/>
    <p:sldId id="1012" r:id="rId48"/>
    <p:sldId id="921" r:id="rId49"/>
    <p:sldId id="928" r:id="rId50"/>
    <p:sldId id="938" r:id="rId51"/>
    <p:sldId id="942" r:id="rId52"/>
    <p:sldId id="943" r:id="rId53"/>
    <p:sldId id="944" r:id="rId54"/>
    <p:sldId id="945" r:id="rId55"/>
    <p:sldId id="922" r:id="rId56"/>
    <p:sldId id="948" r:id="rId57"/>
    <p:sldId id="949" r:id="rId58"/>
    <p:sldId id="950" r:id="rId59"/>
    <p:sldId id="951" r:id="rId60"/>
    <p:sldId id="935" r:id="rId61"/>
    <p:sldId id="952" r:id="rId62"/>
    <p:sldId id="953" r:id="rId63"/>
    <p:sldId id="956" r:id="rId64"/>
    <p:sldId id="957" r:id="rId65"/>
    <p:sldId id="958" r:id="rId66"/>
    <p:sldId id="924" r:id="rId67"/>
    <p:sldId id="975" r:id="rId68"/>
    <p:sldId id="980" r:id="rId69"/>
    <p:sldId id="977" r:id="rId70"/>
    <p:sldId id="978" r:id="rId71"/>
    <p:sldId id="986" r:id="rId72"/>
    <p:sldId id="988" r:id="rId73"/>
    <p:sldId id="995" r:id="rId74"/>
    <p:sldId id="987" r:id="rId75"/>
    <p:sldId id="989" r:id="rId76"/>
    <p:sldId id="990" r:id="rId77"/>
    <p:sldId id="959" r:id="rId78"/>
    <p:sldId id="961" r:id="rId79"/>
    <p:sldId id="962" r:id="rId80"/>
    <p:sldId id="963" r:id="rId81"/>
    <p:sldId id="969" r:id="rId82"/>
    <p:sldId id="971" r:id="rId83"/>
    <p:sldId id="972" r:id="rId84"/>
    <p:sldId id="973" r:id="rId85"/>
    <p:sldId id="920" r:id="rId86"/>
    <p:sldId id="1014" r:id="rId87"/>
    <p:sldId id="1015" r:id="rId88"/>
    <p:sldId id="1016" r:id="rId89"/>
    <p:sldId id="1017" r:id="rId90"/>
    <p:sldId id="1018" r:id="rId91"/>
    <p:sldId id="1019" r:id="rId92"/>
    <p:sldId id="1020" r:id="rId93"/>
    <p:sldId id="994" r:id="rId94"/>
    <p:sldId id="996" r:id="rId95"/>
    <p:sldId id="858" r:id="rId96"/>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91304" autoAdjust="0"/>
  </p:normalViewPr>
  <p:slideViewPr>
    <p:cSldViewPr snapToObjects="1" showGuides="1">
      <p:cViewPr varScale="1">
        <p:scale>
          <a:sx n="97" d="100"/>
          <a:sy n="97" d="100"/>
        </p:scale>
        <p:origin x="1808" y="184"/>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commentAuthors" Target="commentAuthor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presProps" Target="presProps.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03/04/2017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‹Nr.›</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03/04/2017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‹Nr.›</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79094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29</a:t>
            </a:fld>
            <a:endParaRPr lang="fr-FR"/>
          </a:p>
        </p:txBody>
      </p:sp>
    </p:spTree>
    <p:extLst>
      <p:ext uri="{BB962C8B-B14F-4D97-AF65-F5344CB8AC3E}">
        <p14:creationId xmlns:p14="http://schemas.microsoft.com/office/powerpoint/2010/main" val="308384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31</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51</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54</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78</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57401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4</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Turing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8702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AS ~ grammar</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23</a:t>
            </a:fld>
            <a:endParaRPr lang="fr-FR"/>
          </a:p>
        </p:txBody>
      </p:sp>
    </p:spTree>
    <p:extLst>
      <p:ext uri="{BB962C8B-B14F-4D97-AF65-F5344CB8AC3E}">
        <p14:creationId xmlns:p14="http://schemas.microsoft.com/office/powerpoint/2010/main" val="1079720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26</a:t>
            </a:fld>
            <a:endParaRPr lang="fr-FR"/>
          </a:p>
        </p:txBody>
      </p:sp>
    </p:spTree>
    <p:extLst>
      <p:ext uri="{BB962C8B-B14F-4D97-AF65-F5344CB8AC3E}">
        <p14:creationId xmlns:p14="http://schemas.microsoft.com/office/powerpoint/2010/main" val="1934479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28</a:t>
            </a:fld>
            <a:endParaRPr lang="fr-FR"/>
          </a:p>
        </p:txBody>
      </p:sp>
    </p:spTree>
    <p:extLst>
      <p:ext uri="{BB962C8B-B14F-4D97-AF65-F5344CB8AC3E}">
        <p14:creationId xmlns:p14="http://schemas.microsoft.com/office/powerpoint/2010/main" val="210054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‹Nr.›</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‹Nr.›</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‹Nr.›</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‹Nr.›</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‹Nr.›</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‹Nr.›</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‹Nr.›</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‹Nr.›</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‹Nr.›</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‹Nr.›</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‹Nr.›</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‹Nr.›</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‹Nr.›</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‹Nr.›</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‹Nr.›</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‹Nr.›</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‹Nr.›</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‹Nr.›</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‹Nr.›</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‹Nr.›</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‹Nr.›</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‹Nr.›</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‹Nr.›</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‹Nr.›</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‹Nr.›</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‹Nr.›</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‹Nr.›</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‹Nr.›</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‹Nr.›</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‹Nr.›</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‹Nr.›</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‹Nr.›</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‹Nr.›</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‹Nr.›</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‹Nr.›</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‹Nr.›</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‹Nr.›</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‹Nr.›</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‹Nr.›</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‹Nr.›</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‹Nr.›</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‹Nr.›</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‹Nr.›</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‹Nr.›</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‹Nr.›</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‹Nr.›</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‹Nr.›</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‹Nr.›</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‹Nr.›</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‹Nr.›</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‹Nr.›</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‹Nr.›</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‹Nr.›</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‹Nr.›</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‹Nr.›</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‹Nr.›</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‹Nr.›</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‹Nr.›</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‹Nr.›</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‹Nr.›</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‹Nr.›</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‹Nr.›</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‹Nr.›</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‹Nr.›</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‹Nr.›</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‹Nr.›</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‹Nr.›</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‹Nr.›</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‹Nr.›</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‹Nr.›</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‹Nr.›</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‹Nr.›</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‹Nr.›</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‹Nr.›</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 Type="http://schemas.openxmlformats.org/officeDocument/2006/relationships/slideLayout" Target="../slideLayouts/slideLayout43.xml"/><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1" Type="http://schemas.openxmlformats.org/officeDocument/2006/relationships/image" Target="../media/image81.jpeg"/><Relationship Id="rId12" Type="http://schemas.openxmlformats.org/officeDocument/2006/relationships/image" Target="../media/image82.png"/><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73.png"/><Relationship Id="rId4" Type="http://schemas.openxmlformats.org/officeDocument/2006/relationships/image" Target="../media/image74.gif"/><Relationship Id="rId5" Type="http://schemas.openxmlformats.org/officeDocument/2006/relationships/image" Target="../media/image75.jpg"/><Relationship Id="rId6" Type="http://schemas.openxmlformats.org/officeDocument/2006/relationships/image" Target="../media/image76.png"/><Relationship Id="rId7" Type="http://schemas.openxmlformats.org/officeDocument/2006/relationships/image" Target="../media/image77.jpe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jpeg"/></Relationships>
</file>

<file path=ppt/slides/_rels/slide18.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eg"/><Relationship Id="rId5" Type="http://schemas.openxmlformats.org/officeDocument/2006/relationships/image" Target="../media/image86.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7.jpeg"/></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43.xml"/><Relationship Id="rId2"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8.jpe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gif"/><Relationship Id="rId1" Type="http://schemas.openxmlformats.org/officeDocument/2006/relationships/slideLayout" Target="../slideLayouts/slideLayout43.xml"/><Relationship Id="rId2"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 Id="rId3" Type="http://schemas.openxmlformats.org/officeDocument/2006/relationships/image" Target="../media/image9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4.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0.png"/><Relationship Id="rId10"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7.png"/><Relationship Id="rId3"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png"/><Relationship Id="rId3" Type="http://schemas.openxmlformats.org/officeDocument/2006/relationships/image" Target="../media/image5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43.xml"/><Relationship Id="rId2"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tiff"/><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jp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1.jpg"/><Relationship Id="rId1" Type="http://schemas.openxmlformats.org/officeDocument/2006/relationships/slideLayout" Target="../slideLayouts/slideLayout43.xml"/><Relationship Id="rId2" Type="http://schemas.openxmlformats.org/officeDocument/2006/relationships/image" Target="../media/image1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5.jpg"/></Relationships>
</file>

<file path=ppt/slides/_rels/slide76.xml.rels><?xml version="1.0" encoding="UTF-8" standalone="yes"?>
<Relationships xmlns="http://schemas.openxmlformats.org/package/2006/relationships"><Relationship Id="rId3" Type="http://schemas.openxmlformats.org/officeDocument/2006/relationships/image" Target="../media/image127.JPG"/><Relationship Id="rId4" Type="http://schemas.openxmlformats.org/officeDocument/2006/relationships/image" Target="../media/image121.jpg"/><Relationship Id="rId1" Type="http://schemas.openxmlformats.org/officeDocument/2006/relationships/slideLayout" Target="../slideLayouts/slideLayout43.xml"/><Relationship Id="rId2" Type="http://schemas.openxmlformats.org/officeDocument/2006/relationships/image" Target="../media/image1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8.jpg"/></Relationships>
</file>

<file path=ppt/slides/_rels/slide78.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28.jpg"/><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129.jp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jpg"/><Relationship Id="rId9" Type="http://schemas.openxmlformats.org/officeDocument/2006/relationships/image" Target="../media/image135.png"/><Relationship Id="rId10" Type="http://schemas.openxmlformats.org/officeDocument/2006/relationships/image" Target="../media/image1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8.png"/><Relationship Id="rId3"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4149080"/>
            <a:ext cx="7486650" cy="1152128"/>
          </a:xfrm>
        </p:spPr>
        <p:txBody>
          <a:bodyPr/>
          <a:lstStyle/>
          <a:p>
            <a:r>
              <a:rPr lang="en-US" sz="1600" dirty="0" err="1" smtClean="0"/>
              <a:t>Barais</a:t>
            </a:r>
            <a:r>
              <a:rPr lang="en-US" sz="1600" dirty="0" smtClean="0"/>
              <a:t>, </a:t>
            </a:r>
            <a:r>
              <a:rPr lang="en-US" sz="1600" dirty="0" err="1" smtClean="0"/>
              <a:t>Combemale</a:t>
            </a:r>
            <a:r>
              <a:rPr lang="en-US" sz="1600" dirty="0" smtClean="0"/>
              <a:t>, </a:t>
            </a:r>
            <a:r>
              <a:rPr lang="en-US" sz="1600" u="sng" kern="1200" dirty="0" err="1" smtClean="0"/>
              <a:t>Vojtisek</a:t>
            </a:r>
            <a:r>
              <a:rPr lang="en-US" sz="1600" kern="1200" dirty="0" smtClean="0"/>
              <a:t>, </a:t>
            </a:r>
            <a:r>
              <a:rPr lang="en-US" sz="1600" u="sng" dirty="0" err="1" smtClean="0"/>
              <a:t>Wortmann</a:t>
            </a:r>
            <a:endParaRPr lang="en-US" sz="1600" u="sng" dirty="0" smtClean="0"/>
          </a:p>
          <a:p>
            <a:r>
              <a:rPr lang="en-US" sz="1600" dirty="0" err="1" smtClean="0"/>
              <a:t>Inria</a:t>
            </a:r>
            <a:r>
              <a:rPr lang="en-US" sz="1600" dirty="0" smtClean="0"/>
              <a:t> &amp; Univ. Rennes 1</a:t>
            </a:r>
          </a:p>
          <a:p>
            <a:r>
              <a:rPr lang="en-US" sz="1200" i="1" dirty="0" smtClean="0"/>
              <a:t>http://</a:t>
            </a:r>
            <a:r>
              <a:rPr lang="en-US" sz="1200" i="1" dirty="0" err="1" smtClean="0"/>
              <a:t>diverse.irisa.fr</a:t>
            </a:r>
            <a:r>
              <a:rPr lang="en-US" sz="1200" i="1" dirty="0" smtClean="0"/>
              <a:t>/ </a:t>
            </a:r>
            <a:br>
              <a:rPr lang="en-US" sz="1200" i="1" dirty="0" smtClean="0"/>
            </a:br>
            <a:endParaRPr lang="en-US" sz="1200" i="1" dirty="0"/>
          </a:p>
        </p:txBody>
      </p:sp>
      <p:sp>
        <p:nvSpPr>
          <p:cNvPr id="10" name="Titre 1"/>
          <p:cNvSpPr txBox="1">
            <a:spLocks/>
          </p:cNvSpPr>
          <p:nvPr/>
        </p:nvSpPr>
        <p:spPr bwMode="white">
          <a:xfrm>
            <a:off x="1349377" y="1844824"/>
            <a:ext cx="7794623"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4800" dirty="0" smtClean="0"/>
              <a:t>GEMOC Studio Tutorial</a:t>
            </a:r>
          </a:p>
          <a:p>
            <a:r>
              <a:rPr lang="en-US" sz="2800" dirty="0" smtClean="0"/>
              <a:t>ICSA Conference</a:t>
            </a:r>
            <a:r>
              <a:rPr lang="en-US" sz="2800" i="1" dirty="0" smtClean="0"/>
              <a:t>, April, 2017</a:t>
            </a:r>
            <a:endParaRPr lang="en-US" sz="1600" i="1" dirty="0" smtClean="0"/>
          </a:p>
          <a:p>
            <a:endParaRPr lang="en-US" sz="1600" i="1" dirty="0" smtClean="0"/>
          </a:p>
        </p:txBody>
      </p:sp>
      <p:pic>
        <p:nvPicPr>
          <p:cNvPr id="13"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Image 23"/>
          <p:cNvPicPr>
            <a:picLocks noChangeAspect="1"/>
          </p:cNvPicPr>
          <p:nvPr/>
        </p:nvPicPr>
        <p:blipFill>
          <a:blip r:embed="rId6"/>
          <a:stretch>
            <a:fillRect/>
          </a:stretch>
        </p:blipFill>
        <p:spPr>
          <a:xfrm>
            <a:off x="5508106" y="6466770"/>
            <a:ext cx="831725" cy="380514"/>
          </a:xfrm>
          <a:prstGeom prst="rect">
            <a:avLst/>
          </a:prstGeom>
        </p:spPr>
      </p:pic>
    </p:spTree>
    <p:extLst>
      <p:ext uri="{BB962C8B-B14F-4D97-AF65-F5344CB8AC3E}">
        <p14:creationId xmlns:p14="http://schemas.microsoft.com/office/powerpoint/2010/main" val="1018986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10</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90 min introduction to SLE and 90 min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languages under development.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171" y="3861048"/>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1281598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PART 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14</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42900"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42900" indent="-342900">
              <a:spcBef>
                <a:spcPts val="600"/>
              </a:spcBef>
              <a:buFont typeface="Arial" charset="0"/>
              <a:buChar char="•"/>
            </a:pPr>
            <a:r>
              <a:rPr lang="en-US" sz="2000" dirty="0" smtClean="0"/>
              <a:t>“A system of symbols and rules used for communication with or between computers”</a:t>
            </a:r>
            <a:endParaRPr lang="en-US" sz="2000" dirty="0"/>
          </a:p>
          <a:p>
            <a:pPr marL="342900"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16</a:t>
            </a:fld>
            <a:endParaRPr lang="en-US" dirty="0"/>
          </a:p>
        </p:txBody>
      </p:sp>
      <p:sp>
        <p:nvSpPr>
          <p:cNvPr id="5" name="Inhaltsplatzhalter 4"/>
          <p:cNvSpPr>
            <a:spLocks noGrp="1"/>
          </p:cNvSpPr>
          <p:nvPr>
            <p:ph idx="1"/>
          </p:nvPr>
        </p:nvSpPr>
        <p:spPr/>
        <p:txBody>
          <a:bodyPr/>
          <a:lstStyle/>
          <a:p>
            <a:endParaRPr lang="en-US" sz="2800" b="1" dirty="0" smtClean="0"/>
          </a:p>
          <a:p>
            <a:r>
              <a:rPr lang="en-US" sz="28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17</a:t>
            </a:fld>
            <a:endParaRPr lang="en-US" dirty="0"/>
          </a:p>
        </p:txBody>
      </p:sp>
      <p:pic>
        <p:nvPicPr>
          <p:cNvPr id="18" name="Espace réservé du contenu 4" descr="TM-22.png"/>
          <p:cNvPicPr>
            <a:picLocks noChangeAspect="1"/>
          </p:cNvPicPr>
          <p:nvPr/>
        </p:nvPicPr>
        <p:blipFill>
          <a:blip r:embed="rId3"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17</a:t>
            </a:fld>
            <a:endParaRPr lang="en-US"/>
          </a:p>
        </p:txBody>
      </p:sp>
      <p:pic>
        <p:nvPicPr>
          <p:cNvPr id="20" name="Image 2" descr="InitialConfi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3" name="Image 9" descr="orange.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28" name="Image 14" descr="Capture d’écran 2012-10-22 à 23.38.4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546289"/>
            <a:ext cx="3744416" cy="374441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a:t>Not targeted to a </a:t>
            </a:r>
            <a:r>
              <a:rPr lang="en-US" b="1" dirty="0"/>
              <a:t>particular kind of problem</a:t>
            </a:r>
            <a:r>
              <a:rPr lang="en-US" dirty="0"/>
              <a:t>, but to any </a:t>
            </a:r>
            <a:r>
              <a:rPr lang="en-US" dirty="0" smtClean="0"/>
              <a:t>kind </a:t>
            </a:r>
            <a:r>
              <a:rPr lang="en-US" dirty="0"/>
              <a:t>of software </a:t>
            </a:r>
            <a:r>
              <a:rPr lang="en-US" dirty="0" smtClean="0"/>
              <a:t>problems</a:t>
            </a:r>
          </a:p>
          <a:p>
            <a:pPr marL="342900" indent="-342900">
              <a:buFont typeface="Arial" charset="0"/>
              <a:buChar char="•"/>
            </a:pPr>
            <a:endParaRPr lang="en-US" dirty="0" smtClean="0"/>
          </a:p>
          <a:p>
            <a:pPr marL="342900" indent="-342900">
              <a:buFont typeface="Arial" charset="0"/>
              <a:buChar char="•"/>
            </a:pPr>
            <a:r>
              <a:rPr lang="en-US" dirty="0" smtClean="0"/>
              <a:t>Flexibility comes at a price</a:t>
            </a:r>
          </a:p>
          <a:p>
            <a:pPr marL="1076212" lvl="2" indent="-342900">
              <a:buFont typeface="Arial" charset="0"/>
              <a:buChar char="•"/>
            </a:pPr>
            <a:r>
              <a:rPr lang="en-US" dirty="0" smtClean="0"/>
              <a:t>Conceptual gap</a:t>
            </a:r>
          </a:p>
          <a:p>
            <a:pPr marL="1076212" lvl="2" indent="-342900">
              <a:buFont typeface="Arial" charset="0"/>
              <a:buChar char="•"/>
            </a:pPr>
            <a:r>
              <a:rPr lang="en-US" dirty="0" smtClean="0"/>
              <a:t>Accidental complexity</a:t>
            </a:r>
          </a:p>
          <a:p>
            <a:pPr marL="1076212" lvl="2" indent="-342900">
              <a:buFont typeface="Arial" charset="0"/>
              <a:buChar char="•"/>
            </a:pPr>
            <a:r>
              <a:rPr lang="en-US" dirty="0" smtClean="0"/>
              <a:t>Maintenance, evolution</a:t>
            </a:r>
          </a:p>
          <a:p>
            <a:pPr marL="1076212" lvl="2" indent="-342900">
              <a:buFont typeface="Arial" charset="0"/>
              <a:buChar char="•"/>
            </a:pPr>
            <a:endParaRPr lang="en-US" dirty="0"/>
          </a:p>
          <a:p>
            <a:pPr marL="361945" lvl="1" indent="-342900">
              <a:buFont typeface="Arial" charset="0"/>
              <a:buChar char="•"/>
            </a:pPr>
            <a:r>
              <a:rPr lang="en-US" dirty="0" smtClean="0"/>
              <a:t>Not necessary for many problems</a:t>
            </a:r>
          </a:p>
          <a:p>
            <a:pPr marL="1076212" lvl="2" indent="-342900">
              <a:buFont typeface="Arial" charset="0"/>
              <a:buChar char="•"/>
            </a:pPr>
            <a:endParaRPr lang="en-US" dirty="0" smtClean="0"/>
          </a:p>
          <a:p>
            <a:pPr marL="1076212" lvl="2" indent="-342900">
              <a:buFont typeface="Arial" charset="0"/>
              <a:buChar char="•"/>
            </a:pPr>
            <a:endParaRPr lang="en-US" dirty="0"/>
          </a:p>
        </p:txBody>
      </p:sp>
    </p:spTree>
    <p:extLst>
      <p:ext uri="{BB962C8B-B14F-4D97-AF65-F5344CB8AC3E}">
        <p14:creationId xmlns:p14="http://schemas.microsoft.com/office/powerpoint/2010/main" val="167357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People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graphicFrame>
        <p:nvGraphicFramePr>
          <p:cNvPr id="6" name="Inhaltsplatzhalter 5"/>
          <p:cNvGraphicFramePr>
            <a:graphicFrameLocks noGrp="1"/>
          </p:cNvGraphicFramePr>
          <p:nvPr>
            <p:ph idx="1"/>
            <p:extLst/>
          </p:nvPr>
        </p:nvGraphicFramePr>
        <p:xfrm>
          <a:off x="468313" y="3386688"/>
          <a:ext cx="8280400" cy="1554480"/>
        </p:xfrm>
        <a:graphic>
          <a:graphicData uri="http://schemas.openxmlformats.org/drawingml/2006/table">
            <a:tbl>
              <a:tblPr bandRow="1">
                <a:tableStyleId>{125E5076-3810-47DD-B79F-674D7AD40C01}</a:tableStyleId>
              </a:tblPr>
              <a:tblGrid>
                <a:gridCol w="2070100">
                  <a:extLst>
                    <a:ext uri="{9D8B030D-6E8A-4147-A177-3AD203B41FA5}">
                      <a16:colId xmlns:a16="http://schemas.microsoft.com/office/drawing/2014/main" xmlns="" val="20000"/>
                    </a:ext>
                  </a:extLst>
                </a:gridCol>
                <a:gridCol w="2070100">
                  <a:extLst>
                    <a:ext uri="{9D8B030D-6E8A-4147-A177-3AD203B41FA5}">
                      <a16:colId xmlns:a16="http://schemas.microsoft.com/office/drawing/2014/main" xmlns="" val="20001"/>
                    </a:ext>
                  </a:extLst>
                </a:gridCol>
                <a:gridCol w="2070100">
                  <a:extLst>
                    <a:ext uri="{9D8B030D-6E8A-4147-A177-3AD203B41FA5}">
                      <a16:colId xmlns:a16="http://schemas.microsoft.com/office/drawing/2014/main" xmlns="" val="20002"/>
                    </a:ext>
                  </a:extLst>
                </a:gridCol>
                <a:gridCol w="2070100">
                  <a:extLst>
                    <a:ext uri="{9D8B030D-6E8A-4147-A177-3AD203B41FA5}">
                      <a16:colId xmlns:a16="http://schemas.microsoft.com/office/drawing/2014/main" xmlns="" val="20003"/>
                    </a:ext>
                  </a:extLst>
                </a:gridCol>
              </a:tblGrid>
              <a:tr h="370840">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Olivier </a:t>
                      </a:r>
                      <a:br>
                        <a:rPr lang="de-DE" sz="1800" u="none" strike="noStrike" kern="1200" dirty="0" smtClean="0">
                          <a:effectLst/>
                        </a:rPr>
                      </a:br>
                      <a:r>
                        <a:rPr lang="de-DE" sz="1800" u="none" strike="noStrike" kern="1200" dirty="0" err="1" smtClean="0">
                          <a:effectLst/>
                        </a:rPr>
                        <a:t>Barais</a:t>
                      </a:r>
                      <a:r>
                        <a:rPr lang="de-DE" sz="1800" u="none" strike="noStrike" kern="1200" dirty="0" smtClean="0">
                          <a:effectLst/>
                        </a:rPr>
                        <a:t/>
                      </a:r>
                      <a:br>
                        <a:rPr lang="de-DE" sz="1800" u="none" strike="noStrike" kern="1200" dirty="0" smtClean="0">
                          <a:effectLst/>
                        </a:rPr>
                      </a:b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txBody>
                  <a:tcPr/>
                </a:tc>
                <a:tc>
                  <a:txBody>
                    <a:bodyPr/>
                    <a:lstStyle/>
                    <a:p>
                      <a:endParaRPr lang="de-DE" sz="1800" u="none" strike="noStrike" kern="1200" dirty="0" smtClean="0">
                        <a:effectLst/>
                      </a:endParaRPr>
                    </a:p>
                    <a:p>
                      <a:r>
                        <a:rPr lang="de-DE" sz="1800" u="none" strike="noStrike" kern="1200" dirty="0" smtClean="0">
                          <a:effectLst/>
                        </a:rPr>
                        <a:t>Benoit </a:t>
                      </a:r>
                      <a:r>
                        <a:rPr lang="de-DE" sz="1800" u="none" strike="noStrike" kern="1200" dirty="0" err="1" smtClean="0">
                          <a:effectLst/>
                        </a:rPr>
                        <a:t>Combemale</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endParaRPr lang="en-US" dirty="0"/>
                    </a:p>
                  </a:txBody>
                  <a:tcPr/>
                </a:tc>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Didier </a:t>
                      </a:r>
                      <a:br>
                        <a:rPr lang="de-DE" sz="1800" u="none" strike="noStrike" kern="1200" dirty="0" smtClean="0">
                          <a:effectLst/>
                        </a:rPr>
                      </a:br>
                      <a:r>
                        <a:rPr lang="de-DE" sz="1800" u="none" strike="noStrike" kern="1200" dirty="0" err="1" smtClean="0">
                          <a:effectLst/>
                        </a:rPr>
                        <a:t>Vojtisek</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endParaRPr lang="en-US" dirty="0"/>
                    </a:p>
                  </a:txBody>
                  <a:tcPr/>
                </a:tc>
                <a:tc>
                  <a:txBody>
                    <a:bodyPr/>
                    <a:lstStyle/>
                    <a:p>
                      <a:endParaRPr lang="en-US" dirty="0" smtClean="0"/>
                    </a:p>
                    <a:p>
                      <a:r>
                        <a:rPr lang="en-US" dirty="0" smtClean="0"/>
                        <a:t>Andreas </a:t>
                      </a:r>
                      <a:r>
                        <a:rPr lang="en-US" dirty="0" err="1" smtClean="0"/>
                        <a:t>Wortmann</a:t>
                      </a:r>
                      <a:endParaRPr lang="en-US" dirty="0" smtClean="0"/>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smtClean="0"/>
                        <a:t>RWTH Aachen</a:t>
                      </a:r>
                      <a:endParaRPr lang="en-US" sz="1800" dirty="0" smtClean="0"/>
                    </a:p>
                    <a:p>
                      <a:pPr marL="0" marR="0" indent="0" algn="l" defTabSz="457130" rtl="0" eaLnBrk="1" fontAlgn="auto" latinLnBrk="0" hangingPunct="1">
                        <a:lnSpc>
                          <a:spcPct val="100000"/>
                        </a:lnSpc>
                        <a:spcBef>
                          <a:spcPts val="0"/>
                        </a:spcBef>
                        <a:spcAft>
                          <a:spcPts val="0"/>
                        </a:spcAft>
                        <a:buClrTx/>
                        <a:buSzTx/>
                        <a:buFontTx/>
                        <a:buNone/>
                        <a:tabLst/>
                        <a:defRPr/>
                      </a:pPr>
                      <a:endParaRPr lang="fr-FR" sz="1400" dirty="0" smtClean="0"/>
                    </a:p>
                  </a:txBody>
                  <a:tcPr/>
                </a:tc>
                <a:extLst>
                  <a:ext uri="{0D108BD9-81ED-4DB2-BD59-A6C34878D82A}">
                    <a16:rowId xmlns:a16="http://schemas.microsoft.com/office/drawing/2014/main" xmlns="" val="10000"/>
                  </a:ext>
                </a:extLst>
              </a:tr>
            </a:tbl>
          </a:graphicData>
        </a:graphic>
      </p:graphicFrame>
      <p:pic>
        <p:nvPicPr>
          <p:cNvPr id="9" name="Bild 8"/>
          <p:cNvPicPr>
            <a:picLocks/>
          </p:cNvPicPr>
          <p:nvPr/>
        </p:nvPicPr>
        <p:blipFill>
          <a:blip r:embed="rId2">
            <a:extLst>
              <a:ext uri="{28A0092B-C50C-407E-A947-70E740481C1C}">
                <a14:useLocalDpi xmlns:a14="http://schemas.microsoft.com/office/drawing/2010/main" val="0"/>
              </a:ext>
            </a:extLst>
          </a:blip>
          <a:stretch>
            <a:fillRect/>
          </a:stretch>
        </p:blipFill>
        <p:spPr>
          <a:xfrm>
            <a:off x="4716016" y="1494710"/>
            <a:ext cx="1800000" cy="2160000"/>
          </a:xfrm>
          <a:prstGeom prst="rect">
            <a:avLst/>
          </a:prstGeom>
        </p:spPr>
      </p:pic>
      <p:pic>
        <p:nvPicPr>
          <p:cNvPr id="10" name="Bild 9"/>
          <p:cNvPicPr>
            <a:picLocks/>
          </p:cNvPicPr>
          <p:nvPr/>
        </p:nvPicPr>
        <p:blipFill rotWithShape="1">
          <a:blip r:embed="rId3">
            <a:extLst>
              <a:ext uri="{28A0092B-C50C-407E-A947-70E740481C1C}">
                <a14:useLocalDpi xmlns:a14="http://schemas.microsoft.com/office/drawing/2010/main" val="0"/>
              </a:ext>
            </a:extLst>
          </a:blip>
          <a:srcRect l="10001" r="6656"/>
          <a:stretch/>
        </p:blipFill>
        <p:spPr>
          <a:xfrm>
            <a:off x="2699792" y="1494710"/>
            <a:ext cx="1800200" cy="2160000"/>
          </a:xfrm>
          <a:prstGeom prst="rect">
            <a:avLst/>
          </a:prstGeom>
        </p:spPr>
      </p:pic>
      <p:pic>
        <p:nvPicPr>
          <p:cNvPr id="11" name="Bild 10"/>
          <p:cNvPicPr>
            <a:picLocks noChangeAspect="1"/>
          </p:cNvPicPr>
          <p:nvPr/>
        </p:nvPicPr>
        <p:blipFill rotWithShape="1">
          <a:blip r:embed="rId4">
            <a:extLst>
              <a:ext uri="{28A0092B-C50C-407E-A947-70E740481C1C}">
                <a14:useLocalDpi xmlns:a14="http://schemas.microsoft.com/office/drawing/2010/main" val="0"/>
              </a:ext>
            </a:extLst>
          </a:blip>
          <a:srcRect t="8711"/>
          <a:stretch/>
        </p:blipFill>
        <p:spPr>
          <a:xfrm>
            <a:off x="611560" y="1494710"/>
            <a:ext cx="1800000" cy="2160000"/>
          </a:xfrm>
          <a:prstGeom prst="rect">
            <a:avLst/>
          </a:prstGeom>
        </p:spPr>
      </p:pic>
      <p:pic>
        <p:nvPicPr>
          <p:cNvPr id="12" name="Bild 11"/>
          <p:cNvPicPr>
            <a:picLocks noChangeAspect="1"/>
          </p:cNvPicPr>
          <p:nvPr/>
        </p:nvPicPr>
        <p:blipFill rotWithShape="1">
          <a:blip r:embed="rId5">
            <a:extLst>
              <a:ext uri="{28A0092B-C50C-407E-A947-70E740481C1C}">
                <a14:useLocalDpi xmlns:a14="http://schemas.microsoft.com/office/drawing/2010/main" val="0"/>
              </a:ext>
            </a:extLst>
          </a:blip>
          <a:srcRect l="22431" t="24484" r="30362"/>
          <a:stretch/>
        </p:blipFill>
        <p:spPr>
          <a:xfrm>
            <a:off x="6812865" y="1485135"/>
            <a:ext cx="1800400" cy="2160001"/>
          </a:xfrm>
          <a:prstGeom prst="rect">
            <a:avLst/>
          </a:prstGeom>
        </p:spPr>
      </p:pic>
    </p:spTree>
    <p:extLst>
      <p:ext uri="{BB962C8B-B14F-4D97-AF65-F5344CB8AC3E}">
        <p14:creationId xmlns:p14="http://schemas.microsoft.com/office/powerpoint/2010/main" val="50862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automatedtestinginstitute.com/home/images/stories/Too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393" y="3087576"/>
            <a:ext cx="3923079" cy="32937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20</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42900"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42900" indent="-342900">
              <a:buFont typeface="Arial" charset="0"/>
              <a:buChar char="•"/>
            </a:pPr>
            <a:r>
              <a:rPr lang="en-US" b="1" dirty="0"/>
              <a:t>Long history</a:t>
            </a:r>
            <a:r>
              <a:rPr lang="en-US" dirty="0"/>
              <a:t>: </a:t>
            </a:r>
            <a:r>
              <a:rPr lang="en-US" dirty="0" smtClean="0"/>
              <a:t>as </a:t>
            </a:r>
            <a:r>
              <a:rPr lang="en-US" dirty="0"/>
              <a:t>long as computing </a:t>
            </a:r>
            <a:endParaRPr lang="en-US" dirty="0" smtClean="0"/>
          </a:p>
          <a:p>
            <a:pPr marL="342900" indent="-342900">
              <a:buFont typeface="Arial" charset="0"/>
              <a:buChar char="•"/>
            </a:pPr>
            <a:r>
              <a:rPr lang="en-US" dirty="0" smtClean="0"/>
              <a:t>You use </a:t>
            </a:r>
            <a:r>
              <a:rPr lang="en-US" dirty="0"/>
              <a:t>DSLs </a:t>
            </a:r>
            <a:r>
              <a:rPr lang="en-US" dirty="0" smtClean="0"/>
              <a:t>on </a:t>
            </a:r>
            <a:r>
              <a:rPr lang="en-US" dirty="0"/>
              <a:t>daily basis</a:t>
            </a:r>
          </a:p>
          <a:p>
            <a:pPr marL="342900"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252291" y="1268760"/>
            <a:ext cx="3240360" cy="1780766"/>
          </a:xfrm>
          <a:prstGeom prst="rect">
            <a:avLst/>
          </a:prstGeom>
        </p:spPr>
      </p:pic>
      <p:sp>
        <p:nvSpPr>
          <p:cNvPr id="7" name="Textfeld 6"/>
          <p:cNvSpPr txBox="1"/>
          <p:nvPr/>
        </p:nvSpPr>
        <p:spPr>
          <a:xfrm>
            <a:off x="825959"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667" y="1268761"/>
            <a:ext cx="2520280" cy="1770582"/>
          </a:xfrm>
          <a:prstGeom prst="rect">
            <a:avLst/>
          </a:prstGeom>
        </p:spPr>
      </p:pic>
      <p:sp>
        <p:nvSpPr>
          <p:cNvPr id="9" name="Textfeld 8"/>
          <p:cNvSpPr txBox="1"/>
          <p:nvPr/>
        </p:nvSpPr>
        <p:spPr>
          <a:xfrm>
            <a:off x="3850295"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345" y="1268760"/>
            <a:ext cx="2385514" cy="1770582"/>
          </a:xfrm>
          <a:prstGeom prst="rect">
            <a:avLst/>
          </a:prstGeom>
        </p:spPr>
      </p:pic>
      <p:sp>
        <p:nvSpPr>
          <p:cNvPr id="11" name="Textfeld 10"/>
          <p:cNvSpPr txBox="1"/>
          <p:nvPr/>
        </p:nvSpPr>
        <p:spPr>
          <a:xfrm>
            <a:off x="6545590"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553582"/>
            <a:ext cx="3240360" cy="1785438"/>
          </a:xfrm>
          <a:prstGeom prst="rect">
            <a:avLst/>
          </a:prstGeom>
        </p:spPr>
      </p:pic>
      <p:sp>
        <p:nvSpPr>
          <p:cNvPr id="13" name="Textfeld 12"/>
          <p:cNvSpPr txBox="1"/>
          <p:nvPr/>
        </p:nvSpPr>
        <p:spPr>
          <a:xfrm>
            <a:off x="825188"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002" y="4325708"/>
            <a:ext cx="2520280" cy="324392"/>
          </a:xfrm>
          <a:prstGeom prst="rect">
            <a:avLst/>
          </a:prstGeom>
        </p:spPr>
      </p:pic>
      <p:sp>
        <p:nvSpPr>
          <p:cNvPr id="15" name="Textfeld 14"/>
          <p:cNvSpPr txBox="1"/>
          <p:nvPr/>
        </p:nvSpPr>
        <p:spPr>
          <a:xfrm>
            <a:off x="3847898"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434605" y="3669289"/>
            <a:ext cx="2314629" cy="1703927"/>
          </a:xfrm>
          <a:prstGeom prst="rect">
            <a:avLst/>
          </a:prstGeom>
        </p:spPr>
      </p:pic>
      <p:sp>
        <p:nvSpPr>
          <p:cNvPr id="19" name="Textfeld 18"/>
          <p:cNvSpPr txBox="1"/>
          <p:nvPr/>
        </p:nvSpPr>
        <p:spPr>
          <a:xfrm>
            <a:off x="6510147"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Software Language Engineering (SLE)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22</a:t>
            </a:fld>
            <a:endParaRPr lang="en-US" dirty="0"/>
          </a:p>
        </p:txBody>
      </p:sp>
      <p:sp>
        <p:nvSpPr>
          <p:cNvPr id="5" name="Inhaltsplatzhalter 4"/>
          <p:cNvSpPr>
            <a:spLocks noGrp="1"/>
          </p:cNvSpPr>
          <p:nvPr>
            <p:ph idx="1"/>
          </p:nvPr>
        </p:nvSpPr>
        <p:spPr/>
        <p:txBody>
          <a:bodyPr/>
          <a:lstStyle/>
          <a:p>
            <a:pPr marL="342900" indent="-342900">
              <a:lnSpc>
                <a:spcPct val="100000"/>
              </a:lnSpc>
              <a:buFont typeface="Arial"/>
              <a:buChar char="•"/>
            </a:pPr>
            <a:r>
              <a:rPr lang="en-US" dirty="0"/>
              <a:t>Application of </a:t>
            </a:r>
            <a:r>
              <a:rPr lang="en-US" b="1" dirty="0"/>
              <a:t>systematic, disciplined, and measurable </a:t>
            </a:r>
            <a:r>
              <a:rPr lang="en-US" dirty="0"/>
              <a:t>approaches to the development, deployment, use, and maintenance of software (domain-specific) languages</a:t>
            </a:r>
          </a:p>
          <a:p>
            <a:pPr marL="342900" indent="-342900">
              <a:lnSpc>
                <a:spcPct val="100000"/>
              </a:lnSpc>
              <a:buFont typeface="Arial"/>
              <a:buChar char="•"/>
            </a:pPr>
            <a:endParaRPr lang="en-US" sz="1200" dirty="0"/>
          </a:p>
          <a:p>
            <a:pPr marL="342900" indent="-342900">
              <a:lnSpc>
                <a:spcPct val="100000"/>
              </a:lnSpc>
              <a:buFont typeface="Arial"/>
              <a:buChar char="•"/>
            </a:pPr>
            <a:r>
              <a:rPr lang="en-US" dirty="0"/>
              <a:t>Supported by various kind of </a:t>
            </a:r>
            <a:r>
              <a:rPr lang="en-US" b="1" dirty="0" smtClean="0"/>
              <a:t>language workbenches</a:t>
            </a:r>
            <a:endParaRPr lang="en-US" b="1" dirty="0"/>
          </a:p>
          <a:p>
            <a:pPr marL="1076212" lvl="2" indent="-342900">
              <a:lnSpc>
                <a:spcPct val="100000"/>
              </a:lnSpc>
              <a:buFont typeface="Arial"/>
              <a:buChar char="•"/>
            </a:pPr>
            <a:r>
              <a:rPr lang="en-US" dirty="0"/>
              <a:t>Eclipse EMF, </a:t>
            </a:r>
            <a:r>
              <a:rPr lang="en-US" dirty="0" err="1"/>
              <a:t>xText</a:t>
            </a:r>
            <a:r>
              <a:rPr lang="en-US" dirty="0"/>
              <a:t>, Sirius, Melange, GEMOC, Papyrus</a:t>
            </a:r>
          </a:p>
          <a:p>
            <a:pPr marL="1076212" lvl="2" indent="-342900">
              <a:lnSpc>
                <a:spcPct val="100000"/>
              </a:lnSpc>
              <a:buFont typeface="Arial"/>
              <a:buChar char="•"/>
            </a:pPr>
            <a:r>
              <a:rPr lang="en-US" dirty="0" err="1"/>
              <a:t>Jetbrain’s</a:t>
            </a:r>
            <a:r>
              <a:rPr lang="en-US" dirty="0"/>
              <a:t> </a:t>
            </a:r>
            <a:r>
              <a:rPr lang="en-US" dirty="0" smtClean="0"/>
              <a:t>MPS, </a:t>
            </a:r>
            <a:r>
              <a:rPr lang="en-US" dirty="0" err="1" smtClean="0"/>
              <a:t>MontiCore</a:t>
            </a:r>
            <a:r>
              <a:rPr lang="en-US" dirty="0" smtClean="0"/>
              <a:t>, Rascal, MS </a:t>
            </a:r>
            <a:r>
              <a:rPr lang="en-US" dirty="0"/>
              <a:t>DSL Tools</a:t>
            </a:r>
          </a:p>
          <a:p>
            <a:pPr marL="1076212" lvl="2" indent="-342900">
              <a:lnSpc>
                <a:spcPct val="100000"/>
              </a:lnSpc>
              <a:buFont typeface="Arial"/>
              <a:buChar char="•"/>
            </a:pPr>
            <a:r>
              <a:rPr lang="en-US" dirty="0" smtClean="0"/>
              <a:t>etc</a:t>
            </a:r>
            <a:r>
              <a:rPr lang="en-US" dirty="0"/>
              <a:t>.</a:t>
            </a:r>
          </a:p>
          <a:p>
            <a:pPr marL="361945" lvl="1" indent="-342900">
              <a:lnSpc>
                <a:spcPct val="100000"/>
              </a:lnSpc>
              <a:buFont typeface="Arial"/>
              <a:buChar char="•"/>
            </a:pPr>
            <a:endParaRPr lang="en-US" sz="1200" dirty="0"/>
          </a:p>
          <a:p>
            <a:pPr marL="342900" indent="-342900">
              <a:lnSpc>
                <a:spcPct val="100000"/>
              </a:lnSpc>
              <a:buFont typeface="Arial"/>
              <a:buChar char="•"/>
            </a:pPr>
            <a:r>
              <a:rPr lang="en-US" dirty="0"/>
              <a:t>Various 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metamodel, ontology, etc.</a:t>
            </a:r>
          </a:p>
          <a:p>
            <a:pPr marL="361945" lvl="1" indent="-342900">
              <a:lnSpc>
                <a:spcPct val="100000"/>
              </a:lnSpc>
              <a:buFont typeface="Arial"/>
              <a:buChar char="•"/>
            </a:pPr>
            <a:endParaRPr lang="en-US" sz="1200" dirty="0"/>
          </a:p>
          <a:p>
            <a:pPr marL="361945" lvl="1" indent="-342900">
              <a:lnSpc>
                <a:spcPct val="100000"/>
              </a:lnSpc>
              <a:buFont typeface="Arial"/>
              <a:buChar char="•"/>
            </a:pPr>
            <a:r>
              <a:rPr lang="en-US" dirty="0"/>
              <a:t>More and more literature, a dedicated Intl. conference (ACM SLE, cf. </a:t>
            </a:r>
            <a:r>
              <a:rPr lang="en-US" u="sng" dirty="0" err="1" smtClean="0">
                <a:solidFill>
                  <a:srgbClr val="FF0000"/>
                </a:solidFill>
              </a:rPr>
              <a:t>www.sleconf.org</a:t>
            </a:r>
            <a:r>
              <a:rPr lang="en-US" dirty="0"/>
              <a:t>)…</a:t>
            </a:r>
          </a:p>
          <a:p>
            <a:endParaRPr lang="en-US" dirty="0"/>
          </a:p>
        </p:txBody>
      </p:sp>
    </p:spTree>
    <p:extLst>
      <p:ext uri="{BB962C8B-B14F-4D97-AF65-F5344CB8AC3E}">
        <p14:creationId xmlns:p14="http://schemas.microsoft.com/office/powerpoint/2010/main" val="1636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are languages made of?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23</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400" dirty="0" smtClean="0"/>
              <a:t>“The words, their pronunciation, and the methods of combining them used and understood by a community”</a:t>
            </a:r>
          </a:p>
          <a:p>
            <a:pPr marL="342900" indent="-342900">
              <a:spcBef>
                <a:spcPts val="600"/>
              </a:spcBef>
              <a:buFont typeface="Arial" charset="0"/>
              <a:buChar char="•"/>
            </a:pPr>
            <a:endParaRPr lang="en-US" sz="2400" dirty="0" smtClean="0"/>
          </a:p>
          <a:p>
            <a:pPr marL="342900" indent="-342900">
              <a:spcBef>
                <a:spcPts val="600"/>
              </a:spcBef>
              <a:buFont typeface="Arial" charset="0"/>
              <a:buChar char="•"/>
            </a:pPr>
            <a:r>
              <a:rPr lang="en-US" sz="2400" b="1" dirty="0" smtClean="0"/>
              <a:t>Concrete syntax</a:t>
            </a:r>
            <a:r>
              <a:rPr lang="en-US" sz="2400" dirty="0" smtClean="0"/>
              <a:t>: their words</a:t>
            </a:r>
          </a:p>
          <a:p>
            <a:pPr marL="342900" indent="-342900">
              <a:spcBef>
                <a:spcPts val="600"/>
              </a:spcBef>
              <a:buFont typeface="Arial" charset="0"/>
              <a:buChar char="•"/>
            </a:pPr>
            <a:r>
              <a:rPr lang="en-US" sz="2400" b="1" dirty="0" smtClean="0"/>
              <a:t>Abstract syntax</a:t>
            </a:r>
            <a:r>
              <a:rPr lang="en-US" sz="2400" dirty="0" smtClean="0"/>
              <a:t>: their combination methods		</a:t>
            </a:r>
          </a:p>
          <a:p>
            <a:pPr marL="342900" indent="-342900">
              <a:spcBef>
                <a:spcPts val="600"/>
              </a:spcBef>
              <a:buFont typeface="Arial" charset="0"/>
              <a:buChar char="•"/>
            </a:pPr>
            <a:r>
              <a:rPr lang="en-US" sz="2400" b="1" dirty="0" smtClean="0"/>
              <a:t>Semantics</a:t>
            </a:r>
            <a:r>
              <a:rPr lang="en-US" sz="2400" dirty="0" smtClean="0"/>
              <a:t>: how they understood</a:t>
            </a:r>
            <a:endParaRPr lang="en-US" sz="2400" dirty="0"/>
          </a:p>
        </p:txBody>
      </p:sp>
    </p:spTree>
    <p:extLst>
      <p:ext uri="{BB962C8B-B14F-4D97-AF65-F5344CB8AC3E}">
        <p14:creationId xmlns:p14="http://schemas.microsoft.com/office/powerpoint/2010/main" val="213973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24</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08104"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in model-driven engineering</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25</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26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State of the art</a:t>
            </a:r>
            <a:endParaRPr lang="en-US" kern="0" dirty="0"/>
          </a:p>
        </p:txBody>
      </p:sp>
      <p:pic>
        <p:nvPicPr>
          <p:cNvPr id="15" name="Imag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27</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28</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29</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366996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30</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31</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32</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33</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34</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36</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37</a:t>
            </a:fld>
            <a:endParaRPr lang="fr-FR"/>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2.1 Running the FSM example</a:t>
            </a:r>
            <a:endParaRPr lang="en-US" kern="0" dirty="0"/>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146591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38</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39</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4</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1818902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41</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6" name="Espace réservé du contenu 7"/>
          <p:cNvSpPr>
            <a:spLocks noGrp="1"/>
          </p:cNvSpPr>
          <p:nvPr>
            <p:ph idx="1"/>
          </p:nvPr>
        </p:nvSpPr>
        <p:spPr>
          <a:xfrm>
            <a:off x="4675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46</a:t>
            </a:fld>
            <a:endParaRPr lang="en-US" dirty="0"/>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2.2 Adding new concepts to your language</a:t>
            </a: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95474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47</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48</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5</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51</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52</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53</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using interpreters</a:t>
            </a:r>
          </a:p>
          <a:p>
            <a:pPr marL="1190512" lvl="2" indent="-457200">
              <a:buFont typeface="+mj-lt"/>
              <a:buAutoNum type="arabicPeriod"/>
            </a:pPr>
            <a:r>
              <a:rPr lang="en-US" b="1" dirty="0" smtClean="0"/>
              <a:t>Translational</a:t>
            </a:r>
            <a:r>
              <a:rPr lang="en-US" dirty="0" smtClean="0"/>
              <a:t>: code generation</a:t>
            </a:r>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54</a:t>
            </a:fld>
            <a:endParaRPr lang="en-US" dirty="0"/>
          </a:p>
        </p:txBody>
      </p:sp>
      <p:sp>
        <p:nvSpPr>
          <p:cNvPr id="5" name="Inhaltsplatzhalter 4"/>
          <p:cNvSpPr>
            <a:spLocks noGrp="1"/>
          </p:cNvSpPr>
          <p:nvPr>
            <p:ph idx="1"/>
          </p:nvPr>
        </p:nvSpPr>
        <p:spPr/>
        <p:txBody>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Ecore enables adding behavior to metamodel</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adding of new functionality</a:t>
            </a:r>
            <a:endParaRPr lang="en-US" dirty="0"/>
          </a:p>
        </p:txBody>
      </p:sp>
    </p:spTree>
    <p:extLst>
      <p:ext uri="{BB962C8B-B14F-4D97-AF65-F5344CB8AC3E}">
        <p14:creationId xmlns:p14="http://schemas.microsoft.com/office/powerpoint/2010/main" val="838184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smtClean="0"/>
              <a:t>executable model parts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definition language</a:t>
            </a:r>
          </a:p>
          <a:p>
            <a:pPr marL="342900" indent="-342900">
              <a:lnSpc>
                <a:spcPct val="120000"/>
              </a:lnSpc>
              <a:buFont typeface="Arial" charset="0"/>
              <a:buChar char="•"/>
            </a:pPr>
            <a:r>
              <a:rPr lang="en-US" dirty="0" smtClean="0"/>
              <a:t>Compose static metamodel (Ecore) with dynamic aspects (Kermeta) to generate a language </a:t>
            </a:r>
            <a:r>
              <a:rPr lang="en-US" dirty="0"/>
              <a:t>implementation</a:t>
            </a:r>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57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2.3 Completing the dynamic </a:t>
            </a:r>
            <a:r>
              <a:rPr lang="en-US" kern="0" dirty="0" smtClean="0"/>
              <a:t>semantics of FSM</a:t>
            </a:r>
            <a:endParaRPr lang="en-US" kern="0" dirty="0"/>
          </a:p>
          <a:p>
            <a:pPr marL="0" indent="0">
              <a:buNone/>
            </a:pPr>
            <a:r>
              <a:rPr lang="en-US" kern="0" dirty="0"/>
              <a:t/>
            </a:r>
            <a:br>
              <a:rPr lang="en-US" kern="0" dirty="0"/>
            </a:br>
            <a:endParaRPr lang="en-US" kern="0" dirty="0"/>
          </a:p>
        </p:txBody>
      </p:sp>
    </p:spTree>
    <p:extLst>
      <p:ext uri="{BB962C8B-B14F-4D97-AF65-F5344CB8AC3E}">
        <p14:creationId xmlns:p14="http://schemas.microsoft.com/office/powerpoint/2010/main" val="262964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58</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59</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6</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63</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64</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65</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66</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67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2.4 Concrete graphical syntax with Sirius</a:t>
            </a:r>
            <a:endParaRPr lang="en-US" kern="0" dirty="0"/>
          </a:p>
        </p:txBody>
      </p:sp>
    </p:spTree>
    <p:extLst>
      <p:ext uri="{BB962C8B-B14F-4D97-AF65-F5344CB8AC3E}">
        <p14:creationId xmlns:p14="http://schemas.microsoft.com/office/powerpoint/2010/main" val="1695748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68</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69</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71</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a:t>c</a:t>
            </a:r>
            <a:r>
              <a:rPr lang="en-US" dirty="0" smtClean="0"/>
              <a:t>oncurrency </a:t>
            </a:r>
            <a:r>
              <a:rPr lang="en-US" dirty="0" smtClean="0"/>
              <a:t>in </a:t>
            </a:r>
            <a:r>
              <a:rPr lang="en-US" dirty="0" smtClean="0"/>
              <a:t>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72</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a:t>
            </a:r>
            <a:r>
              <a:rPr lang="en-US" dirty="0" smtClean="0"/>
              <a:t>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73</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74</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75</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77</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a:t>
            </a:r>
            <a:r>
              <a:rPr lang="en-US" dirty="0" smtClean="0"/>
              <a:t>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Espace réservé du numéro de diapositive 1"/>
          <p:cNvSpPr>
            <a:spLocks noGrp="1"/>
          </p:cNvSpPr>
          <p:nvPr>
            <p:ph type="sldNum" sz="quarter" idx="10"/>
          </p:nvPr>
        </p:nvSpPr>
        <p:spPr/>
        <p:txBody>
          <a:bodyPr/>
          <a:lstStyle/>
          <a:p>
            <a:pPr lvl="0"/>
            <a:fld id="{9A7BCE3E-3044-40F3-8843-571D04C84A25}" type="slidenum">
              <a:t>78</a:t>
            </a:fld>
            <a:endParaRPr lang="en-US"/>
          </a:p>
        </p:txBody>
      </p:sp>
      <p:sp>
        <p:nvSpPr>
          <p:cNvPr id="2" name="Forme libre 1"/>
          <p:cNvSpPr/>
          <p:nvPr/>
        </p:nvSpPr>
        <p:spPr>
          <a:xfrm>
            <a:off x="4313742" y="4971449"/>
            <a:ext cx="1575935" cy="912384"/>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18360">
            <a:solidFill>
              <a:srgbClr val="3465A4"/>
            </a:solidFill>
            <a:prstDash val="solid"/>
          </a:ln>
        </p:spPr>
        <p:txBody>
          <a:bodyPr vert="horz" wrap="none" lIns="90128" tIns="49309" rIns="90128" bIns="49309" anchor="ctr" anchorCtr="0" compatLnSpc="0">
            <a:noAutofit/>
          </a:bodyPr>
          <a:lstStyle/>
          <a:p>
            <a:pPr algn="ctr" hangingPunct="0">
              <a:spcBef>
                <a:spcPts val="0"/>
              </a:spcBef>
              <a:spcAft>
                <a:spcPts val="0"/>
              </a:spcAft>
            </a:pPr>
            <a:endParaRPr lang="en-US" sz="1451" b="1">
              <a:solidFill>
                <a:srgbClr val="000080"/>
              </a:solidFill>
              <a:latin typeface="Arial" pitchFamily="18"/>
              <a:ea typeface="DejaVu Sans" pitchFamily="2"/>
              <a:cs typeface="Lohit Hindi" pitchFamily="2"/>
            </a:endParaRP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Model of</a:t>
            </a: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Coordination</a:t>
            </a:r>
          </a:p>
          <a:p>
            <a:pPr algn="ctr" hangingPunct="0">
              <a:spcBef>
                <a:spcPts val="0"/>
              </a:spcBef>
              <a:spcAft>
                <a:spcPts val="0"/>
              </a:spcAft>
            </a:pPr>
            <a:endParaRPr lang="en-US" sz="1451" b="1">
              <a:solidFill>
                <a:srgbClr val="000080"/>
              </a:solidFill>
              <a:latin typeface="Arial" pitchFamily="18"/>
              <a:ea typeface="DejaVu Sans" pitchFamily="2"/>
              <a:cs typeface="Lohit Hindi" pitchFamily="2"/>
            </a:endParaRPr>
          </a:p>
        </p:txBody>
      </p:sp>
      <p:pic>
        <p:nvPicPr>
          <p:cNvPr id="3" name="Imag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7556068" y="3614303"/>
            <a:ext cx="1467848" cy="2854710"/>
          </a:xfrm>
          <a:prstGeom prst="rect">
            <a:avLst/>
          </a:prstGeom>
          <a:noFill/>
          <a:ln>
            <a:noFill/>
          </a:ln>
        </p:spPr>
      </p:pic>
      <p:cxnSp>
        <p:nvCxnSpPr>
          <p:cNvPr id="4" name="Connecteur en arc 3"/>
          <p:cNvCxnSpPr>
            <a:stCxn id="2" idx="1"/>
          </p:cNvCxnSpPr>
          <p:nvPr/>
        </p:nvCxnSpPr>
        <p:spPr>
          <a:xfrm>
            <a:off x="5889677" y="5427641"/>
            <a:ext cx="1092314" cy="13062"/>
          </a:xfrm>
          <a:prstGeom prst="curvedConnector3">
            <a:avLst/>
          </a:prstGeom>
          <a:noFill/>
          <a:ln w="28575">
            <a:solidFill>
              <a:srgbClr val="3465A4"/>
            </a:solidFill>
            <a:prstDash val="solid"/>
            <a:headEnd type="arrow"/>
            <a:tailEnd type="arrow"/>
          </a:ln>
        </p:spPr>
      </p:cxnSp>
      <p:cxnSp>
        <p:nvCxnSpPr>
          <p:cNvPr id="5" name="Connecteur en arc 4"/>
          <p:cNvCxnSpPr>
            <a:stCxn id="2" idx="3"/>
            <a:endCxn id="209" idx="3"/>
          </p:cNvCxnSpPr>
          <p:nvPr/>
        </p:nvCxnSpPr>
        <p:spPr>
          <a:xfrm flipH="1" flipV="1">
            <a:off x="3649537" y="5423069"/>
            <a:ext cx="664205" cy="4572"/>
          </a:xfrm>
          <a:prstGeom prst="curvedConnector3">
            <a:avLst/>
          </a:prstGeom>
          <a:noFill/>
          <a:ln w="28575">
            <a:solidFill>
              <a:srgbClr val="3465A4"/>
            </a:solidFill>
            <a:prstDash val="solid"/>
            <a:headEnd type="arrow"/>
            <a:tailEnd type="arrow"/>
          </a:ln>
        </p:spPr>
      </p:cxn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86" name="Groupe 185"/>
          <p:cNvGrpSpPr/>
          <p:nvPr/>
        </p:nvGrpSpPr>
        <p:grpSpPr>
          <a:xfrm>
            <a:off x="2484074" y="3484008"/>
            <a:ext cx="336021" cy="497665"/>
            <a:chOff x="2738519" y="3840479"/>
            <a:chExt cx="370440" cy="548641"/>
          </a:xfrm>
        </p:grpSpPr>
        <p:sp>
          <p:nvSpPr>
            <p:cNvPr id="187" name="Connecteur droit 186"/>
            <p:cNvSpPr/>
            <p:nvPr/>
          </p:nvSpPr>
          <p:spPr>
            <a:xfrm>
              <a:off x="2913840" y="3979080"/>
              <a:ext cx="0" cy="214559"/>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8" name="Connecteur droit 187"/>
            <p:cNvSpPr/>
            <p:nvPr/>
          </p:nvSpPr>
          <p:spPr>
            <a:xfrm flipV="1">
              <a:off x="2738519" y="4091040"/>
              <a:ext cx="370440" cy="5760"/>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9" name="Connecteur droit 188"/>
            <p:cNvSpPr/>
            <p:nvPr/>
          </p:nvSpPr>
          <p:spPr>
            <a:xfrm flipH="1">
              <a:off x="2764080" y="4194000"/>
              <a:ext cx="148679" cy="195120"/>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0" name="Connecteur droit 189"/>
            <p:cNvSpPr/>
            <p:nvPr/>
          </p:nvSpPr>
          <p:spPr>
            <a:xfrm flipH="1" flipV="1">
              <a:off x="2919240" y="4188239"/>
              <a:ext cx="134640" cy="195121"/>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1" name="Forme libre 190"/>
            <p:cNvSpPr/>
            <p:nvPr/>
          </p:nvSpPr>
          <p:spPr>
            <a:xfrm>
              <a:off x="2813039" y="3840479"/>
              <a:ext cx="203040" cy="149400"/>
            </a:xfrm>
            <a:custGeom>
              <a:avLst>
                <a:gd name="f0" fmla="val 17315"/>
              </a:avLst>
              <a:gdLst>
                <a:gd name="f1" fmla="val 10800000"/>
                <a:gd name="f2" fmla="val 5400000"/>
                <a:gd name="f3" fmla="val 180"/>
                <a:gd name="f4" fmla="val w"/>
                <a:gd name="f5" fmla="val h"/>
                <a:gd name="f6" fmla="*/ 5419351 1 1725033"/>
                <a:gd name="f7" fmla="val -2147483647"/>
                <a:gd name="f8" fmla="val 2147483647"/>
                <a:gd name="f9" fmla="val 14510"/>
                <a:gd name="f10" fmla="val 18520"/>
                <a:gd name="f11" fmla="*/ 10800 10800 1"/>
                <a:gd name="f12" fmla="+- 0 0 0"/>
                <a:gd name="f13" fmla="+- 0 0 360"/>
                <a:gd name="f14" fmla="val 10800"/>
                <a:gd name="f15" fmla="*/ 1000 1865 1"/>
                <a:gd name="f16" fmla="val 1865"/>
                <a:gd name="f17" fmla="val 1000"/>
                <a:gd name="f18" fmla="val 4870"/>
                <a:gd name="f19" fmla="val 8680"/>
                <a:gd name="f20" fmla="val 12920"/>
                <a:gd name="f21" fmla="val 16730"/>
                <a:gd name="f22" fmla="*/ f4 1 21600"/>
                <a:gd name="f23" fmla="*/ f5 1 21600"/>
                <a:gd name="f24" fmla="pin 14510 f0 18520"/>
                <a:gd name="f25" fmla="*/ 0 f6 1"/>
                <a:gd name="f26" fmla="*/ f12 f1 1"/>
                <a:gd name="f27" fmla="*/ f13 f1 1"/>
                <a:gd name="f28" fmla="+- f24 0 14510"/>
                <a:gd name="f29" fmla="*/ 10800 f22 1"/>
                <a:gd name="f30" fmla="*/ f24 f23 1"/>
                <a:gd name="f31" fmla="*/ 3163 f22 1"/>
                <a:gd name="f32" fmla="*/ 18437 f22 1"/>
                <a:gd name="f33" fmla="*/ 18437 f23 1"/>
                <a:gd name="f34" fmla="*/ 3163 f23 1"/>
                <a:gd name="f35" fmla="*/ f25 1 f3"/>
                <a:gd name="f36" fmla="*/ f26 1 f3"/>
                <a:gd name="f37" fmla="*/ f27 1 f3"/>
                <a:gd name="f38" fmla="*/ 0 f23 1"/>
                <a:gd name="f39" fmla="*/ 0 f22 1"/>
                <a:gd name="f40" fmla="*/ 10800 f23 1"/>
                <a:gd name="f41" fmla="*/ 21600 f23 1"/>
                <a:gd name="f42" fmla="*/ 21600 f22 1"/>
                <a:gd name="f43" fmla="+- 18520 0 f28"/>
                <a:gd name="f44" fmla="+- 14510 f28 0"/>
                <a:gd name="f45" fmla="+- 0 0 f35"/>
                <a:gd name="f46" fmla="+- f36 0 f2"/>
                <a:gd name="f47" fmla="+- f37 0 f2"/>
                <a:gd name="f48" fmla="*/ f45 f1 1"/>
                <a:gd name="f49" fmla="+- f47 0 f46"/>
                <a:gd name="f50" fmla="*/ f48 1 f6"/>
                <a:gd name="f51" fmla="+- f50 0 f2"/>
                <a:gd name="f52" fmla="cos 1 f51"/>
                <a:gd name="f53" fmla="sin 1 f51"/>
                <a:gd name="f54" fmla="+- 0 0 f52"/>
                <a:gd name="f55" fmla="+- 0 0 f53"/>
                <a:gd name="f56" fmla="*/ 10800 f54 1"/>
                <a:gd name="f57" fmla="*/ 10800 f55 1"/>
                <a:gd name="f58" fmla="*/ 1865 f54 1"/>
                <a:gd name="f59" fmla="*/ 1000 f55 1"/>
                <a:gd name="f60" fmla="*/ f56 f56 1"/>
                <a:gd name="f61" fmla="*/ f57 f57 1"/>
                <a:gd name="f62" fmla="*/ f58 f58 1"/>
                <a:gd name="f63" fmla="*/ f59 f59 1"/>
                <a:gd name="f64" fmla="+- f60 f61 0"/>
                <a:gd name="f65" fmla="+- f62 f63 0"/>
                <a:gd name="f66" fmla="sqrt f64"/>
                <a:gd name="f67" fmla="sqrt f65"/>
                <a:gd name="f68" fmla="*/ f11 1 f66"/>
                <a:gd name="f69" fmla="*/ f15 1 f67"/>
                <a:gd name="f70" fmla="*/ f54 f68 1"/>
                <a:gd name="f71" fmla="*/ f55 f68 1"/>
                <a:gd name="f72" fmla="*/ f54 f69 1"/>
                <a:gd name="f73" fmla="*/ f55 f69 1"/>
                <a:gd name="f74" fmla="+- 10800 0 f70"/>
                <a:gd name="f75" fmla="+- 10800 0 f71"/>
                <a:gd name="f76" fmla="+- 7305 0 f72"/>
                <a:gd name="f77" fmla="+- 7515 0 f73"/>
                <a:gd name="f78" fmla="+- 14295 0 f72"/>
              </a:gdLst>
              <a:ahLst>
                <a:ahXY gdRefY="f0" minY="f9" maxY="f10">
                  <a:pos x="f29" y="f30"/>
                </a:ahXY>
              </a:ahLst>
              <a:cxnLst>
                <a:cxn ang="3cd4">
                  <a:pos x="hc" y="t"/>
                </a:cxn>
                <a:cxn ang="0">
                  <a:pos x="r" y="vc"/>
                </a:cxn>
                <a:cxn ang="cd4">
                  <a:pos x="hc" y="b"/>
                </a:cxn>
                <a:cxn ang="cd2">
                  <a:pos x="l" y="vc"/>
                </a:cxn>
                <a:cxn ang="f46">
                  <a:pos x="f29" y="f38"/>
                </a:cxn>
                <a:cxn ang="f46">
                  <a:pos x="f31" y="f34"/>
                </a:cxn>
                <a:cxn ang="f46">
                  <a:pos x="f39" y="f40"/>
                </a:cxn>
                <a:cxn ang="f46">
                  <a:pos x="f31" y="f33"/>
                </a:cxn>
                <a:cxn ang="f46">
                  <a:pos x="f29" y="f41"/>
                </a:cxn>
                <a:cxn ang="f46">
                  <a:pos x="f32" y="f33"/>
                </a:cxn>
                <a:cxn ang="f46">
                  <a:pos x="f42" y="f40"/>
                </a:cxn>
                <a:cxn ang="f46">
                  <a:pos x="f32" y="f34"/>
                </a:cxn>
              </a:cxnLst>
              <a:rect l="f31" t="f34" r="f32" b="f33"/>
              <a:pathLst>
                <a:path w="21600" h="21600">
                  <a:moveTo>
                    <a:pt x="f74" y="f75"/>
                  </a:moveTo>
                  <a:arcTo wR="f14" hR="f14" stAng="f46" swAng="f49"/>
                  <a:close/>
                </a:path>
                <a:path w="21600" h="21600">
                  <a:moveTo>
                    <a:pt x="f76" y="f77"/>
                  </a:moveTo>
                  <a:arcTo wR="f17" hR="f16" stAng="f46" swAng="f49"/>
                  <a:close/>
                </a:path>
                <a:path w="21600" h="21600">
                  <a:moveTo>
                    <a:pt x="f78" y="f77"/>
                  </a:moveTo>
                  <a:arcTo wR="f17" hR="f16" stAng="f46" swAng="f49"/>
                  <a:close/>
                </a:path>
                <a:path w="21600" h="21600" fill="none">
                  <a:moveTo>
                    <a:pt x="f18" y="f43"/>
                  </a:moveTo>
                  <a:cubicBezTo>
                    <a:pt x="f19" y="f44"/>
                    <a:pt x="f20" y="f44"/>
                    <a:pt x="f21" y="f43"/>
                  </a:cubicBezTo>
                </a:path>
              </a:pathLst>
            </a:custGeom>
            <a:solidFill>
              <a:srgbClr val="FFFFFF"/>
            </a:solidFill>
            <a:ln w="18360">
              <a:solidFill>
                <a:srgbClr val="000000"/>
              </a:solidFill>
              <a:prstDash val="solid"/>
            </a:ln>
          </p:spPr>
          <p:txBody>
            <a:bodyPr vert="horz" wrap="none" lIns="89802" tIns="48983" rIns="89802" bIns="48983"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grpSp>
      <p:sp>
        <p:nvSpPr>
          <p:cNvPr id="192" name="Forme libre 191"/>
          <p:cNvSpPr/>
          <p:nvPr/>
        </p:nvSpPr>
        <p:spPr>
          <a:xfrm>
            <a:off x="1816605" y="2654567"/>
            <a:ext cx="920547" cy="531952"/>
          </a:xfrm>
          <a:custGeom>
            <a:avLst>
              <a:gd name="f0" fmla="val 17119"/>
              <a:gd name="f1" fmla="val 28305"/>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18360">
            <a:solidFill>
              <a:srgbClr val="000000"/>
            </a:solidFill>
            <a:prstDash val="solid"/>
          </a:ln>
        </p:spPr>
        <p:txBody>
          <a:bodyPr vert="horz" wrap="none" lIns="90128" tIns="49309" rIns="90128" bIns="49309" anchor="ctr" anchorCtr="0" compatLnSpc="0">
            <a:noAutofit/>
          </a:bodyPr>
          <a:lstStyle/>
          <a:p>
            <a:pPr algn="ctr" hangingPunct="0">
              <a:spcBef>
                <a:spcPts val="0"/>
              </a:spcBef>
              <a:spcAft>
                <a:spcPts val="0"/>
              </a:spcAft>
            </a:pPr>
            <a:endParaRPr lang="en-US" sz="1633">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Know-how</a:t>
            </a:r>
          </a:p>
          <a:p>
            <a:pPr algn="ctr" hangingPunct="0">
              <a:spcBef>
                <a:spcPts val="0"/>
              </a:spcBef>
              <a:spcAft>
                <a:spcPts val="0"/>
              </a:spcAft>
            </a:pPr>
            <a:endParaRPr lang="en-US" sz="1633">
              <a:latin typeface="Arial" pitchFamily="18"/>
              <a:ea typeface="DejaVu Sans" pitchFamily="2"/>
              <a:cs typeface="Lohit Hindi" pitchFamily="2"/>
            </a:endParaRPr>
          </a:p>
          <a:p>
            <a:pPr algn="ctr" hangingPunct="0">
              <a:spcBef>
                <a:spcPts val="0"/>
              </a:spcBef>
              <a:spcAft>
                <a:spcPts val="0"/>
              </a:spcAft>
            </a:pPr>
            <a:endParaRPr lang="en-US" sz="998">
              <a:latin typeface="Arial" pitchFamily="18"/>
              <a:ea typeface="DejaVu Sans" pitchFamily="2"/>
              <a:cs typeface="Lohit Hindi" pitchFamily="2"/>
            </a:endParaRPr>
          </a:p>
        </p:txBody>
      </p:sp>
      <p:sp>
        <p:nvSpPr>
          <p:cNvPr id="193" name="ZoneTexte 192"/>
          <p:cNvSpPr txBox="1"/>
          <p:nvPr/>
        </p:nvSpPr>
        <p:spPr>
          <a:xfrm>
            <a:off x="2109194" y="3815784"/>
            <a:ext cx="1125622" cy="526074"/>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1089">
              <a:latin typeface="Arial" pitchFamily="18"/>
              <a:ea typeface="DejaVu Sans" pitchFamily="2"/>
              <a:cs typeface="Lohit Hindi" pitchFamily="2"/>
            </a:endParaRPr>
          </a:p>
          <a:p>
            <a:pPr algn="ctr" hangingPunct="0">
              <a:spcBef>
                <a:spcPts val="0"/>
              </a:spcBef>
              <a:spcAft>
                <a:spcPts val="0"/>
              </a:spcAft>
            </a:pPr>
            <a:r>
              <a:rPr lang="en-US" sz="998">
                <a:latin typeface="Arial" pitchFamily="18"/>
                <a:ea typeface="DejaVu Sans" pitchFamily="2"/>
                <a:cs typeface="Lohit Hindi" pitchFamily="2"/>
              </a:rPr>
              <a:t>System</a:t>
            </a:r>
          </a:p>
          <a:p>
            <a:pPr algn="ctr" hangingPunct="0">
              <a:spcBef>
                <a:spcPts val="0"/>
              </a:spcBef>
              <a:spcAft>
                <a:spcPts val="0"/>
              </a:spcAft>
            </a:pPr>
            <a:r>
              <a:rPr lang="en-US" sz="998">
                <a:latin typeface="Arial" pitchFamily="18"/>
                <a:ea typeface="DejaVu Sans" pitchFamily="2"/>
                <a:cs typeface="Lohit Hindi" pitchFamily="2"/>
              </a:rPr>
              <a:t>Designer</a:t>
            </a:r>
          </a:p>
        </p:txBody>
      </p:sp>
      <p:sp>
        <p:nvSpPr>
          <p:cNvPr id="195" name="Forme libre 194"/>
          <p:cNvSpPr/>
          <p:nvPr/>
        </p:nvSpPr>
        <p:spPr>
          <a:xfrm>
            <a:off x="4031275" y="1703978"/>
            <a:ext cx="1525974" cy="66551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gradFill>
            <a:gsLst>
              <a:gs pos="0">
                <a:srgbClr val="00B8FF"/>
              </a:gs>
              <a:gs pos="100000">
                <a:srgbClr val="DDF1F7"/>
              </a:gs>
            </a:gsLst>
            <a:lin ang="5400000"/>
          </a:gradFill>
          <a:ln w="0">
            <a:solidFill>
              <a:srgbClr val="808080"/>
            </a:solidFill>
            <a:prstDash val="solid"/>
          </a:ln>
          <a:effectLst>
            <a:outerShdw dist="25965" dir="2700000" algn="tl">
              <a:srgbClr val="ADE0EE"/>
            </a:outerShdw>
          </a:effectLst>
        </p:spPr>
        <p:txBody>
          <a:bodyPr vert="horz" wrap="none" lIns="8164" tIns="40819" rIns="8164" bIns="40819" anchor="ctr" anchorCtr="0" compatLnSpc="0">
            <a:noAutofit/>
          </a:bodyPr>
          <a:lstStyle/>
          <a:p>
            <a:pPr algn="ctr" hangingPunct="0">
              <a:spcBef>
                <a:spcPts val="0"/>
              </a:spcBef>
              <a:spcAft>
                <a:spcPts val="0"/>
              </a:spcAft>
            </a:pPr>
            <a:r>
              <a:rPr lang="en-US" sz="1451" b="1">
                <a:solidFill>
                  <a:srgbClr val="000080"/>
                </a:solidFill>
                <a:latin typeface="Arial" pitchFamily="18"/>
                <a:ea typeface="DejaVu Sans" pitchFamily="2"/>
                <a:cs typeface="Lohit Hindi" pitchFamily="2"/>
              </a:rPr>
              <a:t>BCOoL</a:t>
            </a: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Specification</a:t>
            </a:r>
          </a:p>
        </p:txBody>
      </p:sp>
      <p:grpSp>
        <p:nvGrpSpPr>
          <p:cNvPr id="196" name="Groupe 195"/>
          <p:cNvGrpSpPr/>
          <p:nvPr/>
        </p:nvGrpSpPr>
        <p:grpSpPr>
          <a:xfrm>
            <a:off x="3990285" y="924552"/>
            <a:ext cx="820466" cy="761047"/>
            <a:chOff x="4399012" y="989797"/>
            <a:chExt cx="904507" cy="839001"/>
          </a:xfrm>
        </p:grpSpPr>
        <p:sp>
          <p:nvSpPr>
            <p:cNvPr id="197" name="Connecteur droit 196"/>
            <p:cNvSpPr/>
            <p:nvPr/>
          </p:nvSpPr>
          <p:spPr>
            <a:xfrm flipH="1" flipV="1">
              <a:off x="5303519" y="989797"/>
              <a:ext cx="0" cy="839001"/>
            </a:xfrm>
            <a:prstGeom prst="line">
              <a:avLst/>
            </a:prstGeom>
            <a:noFill/>
            <a:ln w="28575">
              <a:solidFill>
                <a:schemeClr val="accent1"/>
              </a:solidFill>
              <a:prstDash val="solid"/>
              <a:tailEnd type="arrow"/>
            </a:ln>
          </p:spPr>
          <p:txBody>
            <a:bodyPr vert="horz" wrap="none" lIns="16328" tIns="48983" rIns="16328" bIns="48983"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8" name="ZoneTexte 197"/>
            <p:cNvSpPr txBox="1"/>
            <p:nvPr/>
          </p:nvSpPr>
          <p:spPr>
            <a:xfrm>
              <a:off x="4399012" y="1321365"/>
              <a:ext cx="879448" cy="286049"/>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1200" i="1" smtClean="0">
                  <a:latin typeface="Arial" pitchFamily="18"/>
                  <a:ea typeface="DejaVu Sans" pitchFamily="2"/>
                  <a:cs typeface="Lohit Hindi" pitchFamily="2"/>
                </a:rPr>
                <a:t>conforms</a:t>
              </a:r>
              <a:endParaRPr lang="en-US" sz="1050" i="1" dirty="0">
                <a:latin typeface="Arial" pitchFamily="18"/>
                <a:ea typeface="DejaVu Sans" pitchFamily="2"/>
                <a:cs typeface="Lohit Hindi" pitchFamily="2"/>
              </a:endParaRPr>
            </a:p>
          </p:txBody>
        </p:sp>
      </p:grpSp>
      <p:cxnSp>
        <p:nvCxnSpPr>
          <p:cNvPr id="199" name="Connecteur en arc 198"/>
          <p:cNvCxnSpPr>
            <a:stCxn id="207" idx="3"/>
          </p:cNvCxnSpPr>
          <p:nvPr/>
        </p:nvCxnSpPr>
        <p:spPr>
          <a:xfrm>
            <a:off x="2156544" y="1297095"/>
            <a:ext cx="1874731" cy="756620"/>
          </a:xfrm>
          <a:prstGeom prst="curvedConnector3">
            <a:avLst/>
          </a:prstGeom>
          <a:noFill/>
          <a:ln w="28575">
            <a:solidFill>
              <a:srgbClr val="3465A4"/>
            </a:solidFill>
            <a:prstDash val="solid"/>
            <a:headEnd type="arrow"/>
            <a:tailEnd type="arrow"/>
          </a:ln>
        </p:spPr>
      </p:cxnSp>
      <p:cxnSp>
        <p:nvCxnSpPr>
          <p:cNvPr id="200" name="Connecteur en arc 199"/>
          <p:cNvCxnSpPr/>
          <p:nvPr/>
        </p:nvCxnSpPr>
        <p:spPr>
          <a:xfrm flipV="1">
            <a:off x="5557901" y="1256929"/>
            <a:ext cx="1539036" cy="764130"/>
          </a:xfrm>
          <a:prstGeom prst="curvedConnector3">
            <a:avLst/>
          </a:prstGeom>
          <a:noFill/>
          <a:ln w="28575">
            <a:solidFill>
              <a:srgbClr val="3465A4"/>
            </a:solidFill>
            <a:prstDash val="solid"/>
            <a:headEnd type="arrow"/>
            <a:tailEnd type="arrow"/>
          </a:ln>
        </p:spPr>
      </p:cxnSp>
      <p:sp>
        <p:nvSpPr>
          <p:cNvPr id="201" name="Connecteur droit 200"/>
          <p:cNvSpPr/>
          <p:nvPr/>
        </p:nvSpPr>
        <p:spPr>
          <a:xfrm flipV="1">
            <a:off x="2977494" y="2378633"/>
            <a:ext cx="1161217" cy="1031575"/>
          </a:xfrm>
          <a:prstGeom prst="line">
            <a:avLst/>
          </a:prstGeom>
          <a:noFill/>
          <a:ln w="28575">
            <a:solidFill>
              <a:srgbClr val="000000"/>
            </a:solidFill>
            <a:prstDash val="solid"/>
            <a:tailEnd type="arrow"/>
          </a:ln>
        </p:spPr>
        <p:txBody>
          <a:bodyPr vert="horz" wrap="none" lIns="89802" tIns="48983" rIns="89802" bIns="48983" anchor="ctr" anchorCtr="0" compatLnSpc="0"/>
          <a:lstStyle/>
          <a:p>
            <a:pPr algn="ctr" hangingPunct="0">
              <a:spcBef>
                <a:spcPts val="0"/>
              </a:spcBef>
              <a:spcAft>
                <a:spcPts val="0"/>
              </a:spcAft>
            </a:pPr>
            <a:endParaRPr lang="en-US" sz="1179" dirty="0">
              <a:latin typeface="Arial" pitchFamily="18"/>
              <a:ea typeface="DejaVu Sans" pitchFamily="2"/>
              <a:cs typeface="Lohit Hindi" pitchFamily="2"/>
            </a:endParaRPr>
          </a:p>
          <a:p>
            <a:pPr algn="ctr" hangingPunct="0">
              <a:spcBef>
                <a:spcPts val="0"/>
              </a:spcBef>
              <a:spcAft>
                <a:spcPts val="0"/>
              </a:spcAft>
            </a:pPr>
            <a:r>
              <a:rPr lang="en-US" sz="1179" dirty="0" smtClean="0">
                <a:latin typeface="Arial" pitchFamily="18"/>
                <a:ea typeface="DejaVu Sans" pitchFamily="2"/>
                <a:cs typeface="Lohit Hindi" pitchFamily="2"/>
              </a:rPr>
              <a:t>defines</a:t>
            </a:r>
            <a:endParaRPr lang="en-US" sz="1179" dirty="0">
              <a:latin typeface="Arial" pitchFamily="18"/>
              <a:ea typeface="DejaVu Sans" pitchFamily="2"/>
              <a:cs typeface="Lohit Hindi" pitchFamily="2"/>
            </a:endParaRPr>
          </a:p>
          <a:p>
            <a:pPr algn="ctr" hangingPunct="0">
              <a:spcBef>
                <a:spcPts val="0"/>
              </a:spcBef>
              <a:spcAft>
                <a:spcPts val="0"/>
              </a:spcAft>
            </a:pPr>
            <a:endParaRPr lang="en-US" sz="1270" dirty="0">
              <a:latin typeface="Arial" pitchFamily="18"/>
              <a:ea typeface="DejaVu Sans" pitchFamily="2"/>
              <a:cs typeface="Lohit Hindi" pitchFamily="2"/>
            </a:endParaRPr>
          </a:p>
          <a:p>
            <a:pPr algn="ctr" hangingPunct="0">
              <a:spcBef>
                <a:spcPts val="0"/>
              </a:spcBef>
              <a:spcAft>
                <a:spcPts val="0"/>
              </a:spcAft>
            </a:pPr>
            <a:endParaRPr lang="en-US" sz="1270" dirty="0">
              <a:latin typeface="Arial" pitchFamily="18"/>
              <a:ea typeface="DejaVu Sans" pitchFamily="2"/>
              <a:cs typeface="Lohit Hindi" pitchFamily="2"/>
            </a:endParaRPr>
          </a:p>
        </p:txBody>
      </p:sp>
      <p:sp>
        <p:nvSpPr>
          <p:cNvPr id="202" name="ZoneTexte 201"/>
          <p:cNvSpPr txBox="1"/>
          <p:nvPr/>
        </p:nvSpPr>
        <p:spPr>
          <a:xfrm>
            <a:off x="2101031" y="3815784"/>
            <a:ext cx="1125622" cy="526074"/>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1089">
              <a:latin typeface="Arial" pitchFamily="18"/>
              <a:ea typeface="DejaVu Sans" pitchFamily="2"/>
              <a:cs typeface="Lohit Hindi" pitchFamily="2"/>
            </a:endParaRPr>
          </a:p>
          <a:p>
            <a:pPr algn="ctr" hangingPunct="0">
              <a:spcBef>
                <a:spcPts val="0"/>
              </a:spcBef>
              <a:spcAft>
                <a:spcPts val="0"/>
              </a:spcAft>
            </a:pPr>
            <a:r>
              <a:rPr lang="en-US" sz="998">
                <a:latin typeface="Arial" pitchFamily="18"/>
                <a:ea typeface="DejaVu Sans" pitchFamily="2"/>
                <a:cs typeface="Lohit Hindi" pitchFamily="2"/>
              </a:rPr>
              <a:t>System</a:t>
            </a:r>
          </a:p>
          <a:p>
            <a:pPr algn="ctr" hangingPunct="0">
              <a:spcBef>
                <a:spcPts val="0"/>
              </a:spcBef>
              <a:spcAft>
                <a:spcPts val="0"/>
              </a:spcAft>
            </a:pPr>
            <a:r>
              <a:rPr lang="en-US" sz="998">
                <a:latin typeface="Arial" pitchFamily="18"/>
                <a:ea typeface="DejaVu Sans" pitchFamily="2"/>
                <a:cs typeface="Lohit Hindi" pitchFamily="2"/>
              </a:rPr>
              <a:t>Designer</a:t>
            </a:r>
          </a:p>
        </p:txBody>
      </p:sp>
      <p:pic>
        <p:nvPicPr>
          <p:cNvPr id="203" name="Image 202">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112661" y="4479663"/>
            <a:ext cx="2737152" cy="1926325"/>
          </a:xfrm>
          <a:prstGeom prst="rect">
            <a:avLst/>
          </a:prstGeom>
          <a:noFill/>
          <a:ln w="18360">
            <a:solidFill>
              <a:srgbClr val="000000"/>
            </a:solidFill>
            <a:prstDash val="solid"/>
          </a:ln>
        </p:spPr>
      </p:pic>
      <p:sp>
        <p:nvSpPr>
          <p:cNvPr id="204" name="ZoneTexte 203"/>
          <p:cNvSpPr txBox="1"/>
          <p:nvPr/>
        </p:nvSpPr>
        <p:spPr>
          <a:xfrm>
            <a:off x="1048883" y="5718598"/>
            <a:ext cx="1036800" cy="369982"/>
          </a:xfrm>
          <a:prstGeom prst="rect">
            <a:avLst/>
          </a:prstGeom>
          <a:noFill/>
          <a:ln>
            <a:noFill/>
          </a:ln>
        </p:spPr>
        <p:txBody>
          <a:bodyPr vert="horz" wrap="none" lIns="81638" tIns="40819" rIns="81638" bIns="40819" anchorCtr="0" compatLnSpc="0"/>
          <a:lstStyle/>
          <a:p>
            <a:pPr hangingPunct="0">
              <a:spcBef>
                <a:spcPts val="0"/>
              </a:spcBef>
              <a:spcAft>
                <a:spcPts val="0"/>
              </a:spcAft>
            </a:pPr>
            <a:r>
              <a:rPr lang="en-US" sz="998" b="1">
                <a:latin typeface="Arial" pitchFamily="18"/>
                <a:ea typeface="DejaVu Sans" pitchFamily="2"/>
                <a:cs typeface="Lohit Hindi" pitchFamily="2"/>
              </a:rPr>
              <a:t>when</a:t>
            </a:r>
            <a:r>
              <a:rPr lang="en-US" sz="998">
                <a:latin typeface="Arial" pitchFamily="18"/>
                <a:ea typeface="DejaVu Sans" pitchFamily="2"/>
                <a:cs typeface="Lohit Hindi" pitchFamily="2"/>
              </a:rPr>
              <a:t> coin</a:t>
            </a:r>
          </a:p>
          <a:p>
            <a:pPr hangingPunct="0">
              <a:spcBef>
                <a:spcPts val="0"/>
              </a:spcBef>
              <a:spcAft>
                <a:spcPts val="0"/>
              </a:spcAft>
            </a:pP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 </a:t>
            </a: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selectCoffee;</a:t>
            </a:r>
          </a:p>
        </p:txBody>
      </p:sp>
      <p:sp>
        <p:nvSpPr>
          <p:cNvPr id="205" name="ZoneTexte 204"/>
          <p:cNvSpPr txBox="1"/>
          <p:nvPr/>
        </p:nvSpPr>
        <p:spPr>
          <a:xfrm>
            <a:off x="1081538" y="4969490"/>
            <a:ext cx="1327103" cy="497664"/>
          </a:xfrm>
          <a:prstGeom prst="rect">
            <a:avLst/>
          </a:prstGeom>
          <a:noFill/>
          <a:ln>
            <a:noFill/>
          </a:ln>
        </p:spPr>
        <p:txBody>
          <a:bodyPr vert="horz" wrap="none" lIns="81638" tIns="40819" rIns="81638" bIns="40819" anchorCtr="0" compatLnSpc="0"/>
          <a:lstStyle/>
          <a:p>
            <a:pPr hangingPunct="0">
              <a:spcBef>
                <a:spcPts val="0"/>
              </a:spcBef>
              <a:spcAft>
                <a:spcPts val="0"/>
              </a:spcAft>
            </a:pPr>
            <a:r>
              <a:rPr lang="en-US" sz="998" b="1">
                <a:latin typeface="Arial" pitchFamily="18"/>
                <a:ea typeface="DejaVu Sans" pitchFamily="2"/>
                <a:cs typeface="Lohit Hindi" pitchFamily="2"/>
              </a:rPr>
              <a:t>when</a:t>
            </a:r>
            <a:r>
              <a:rPr lang="en-US" sz="998">
                <a:latin typeface="Arial" pitchFamily="18"/>
                <a:ea typeface="DejaVu Sans" pitchFamily="2"/>
                <a:cs typeface="Lohit Hindi" pitchFamily="2"/>
              </a:rPr>
              <a:t> releaseCoffee</a:t>
            </a:r>
          </a:p>
          <a:p>
            <a:pPr hangingPunct="0">
              <a:spcBef>
                <a:spcPts val="0"/>
              </a:spcBef>
              <a:spcAft>
                <a:spcPts val="0"/>
              </a:spcAft>
            </a:pP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 doLock</a:t>
            </a:r>
          </a:p>
        </p:txBody>
      </p:sp>
      <p:sp>
        <p:nvSpPr>
          <p:cNvPr id="206" name="Connecteur droit 205"/>
          <p:cNvSpPr/>
          <p:nvPr/>
        </p:nvSpPr>
        <p:spPr>
          <a:xfrm>
            <a:off x="4810752" y="2369489"/>
            <a:ext cx="248832" cy="2674781"/>
          </a:xfrm>
          <a:prstGeom prst="line">
            <a:avLst/>
          </a:prstGeom>
          <a:noFill/>
          <a:ln w="29160">
            <a:solidFill>
              <a:srgbClr val="6666FF"/>
            </a:solidFill>
            <a:prstDash val="solid"/>
            <a:tailEnd type="arrow"/>
          </a:ln>
        </p:spPr>
        <p:txBody>
          <a:bodyPr vert="horz" wrap="none" lIns="94700" tIns="53881" rIns="94700" bIns="53881" anchor="ctr" anchorCtr="0" compatLnSpc="0"/>
          <a:lstStyle/>
          <a:p>
            <a:pPr algn="ctr" hangingPunct="0">
              <a:spcBef>
                <a:spcPts val="0"/>
              </a:spcBef>
              <a:spcAft>
                <a:spcPts val="0"/>
              </a:spcAft>
            </a:pPr>
            <a:r>
              <a:rPr lang="en-US" sz="1633">
                <a:latin typeface="Arial" pitchFamily="18"/>
                <a:ea typeface="DejaVu Sans" pitchFamily="2"/>
                <a:cs typeface="Lohit Hindi" pitchFamily="2"/>
              </a:rPr>
              <a:t>generates</a:t>
            </a:r>
          </a:p>
          <a:p>
            <a:pPr algn="ctr" hangingPunct="0">
              <a:spcBef>
                <a:spcPts val="0"/>
              </a:spcBef>
              <a:spcAft>
                <a:spcPts val="0"/>
              </a:spcAft>
            </a:pPr>
            <a:endParaRPr lang="en-US" sz="1633">
              <a:latin typeface="Arial" pitchFamily="18"/>
              <a:ea typeface="DejaVu Sans" pitchFamily="2"/>
              <a:cs typeface="Lohit Hindi" pitchFamily="2"/>
            </a:endParaRPr>
          </a:p>
        </p:txBody>
      </p:sp>
      <p:pic>
        <p:nvPicPr>
          <p:cNvPr id="207" name="Image 206">
            <a:extLst>
              <a:ext uri="{FF2B5EF4-FFF2-40B4-BE49-F238E27FC236}">
                <a16:creationId xmlns:a16="http://schemas.microsoft.com/office/drawing/2014/main" xmlns="" id="{00000000-0000-0000-0000-000000000000}"/>
              </a:ext>
            </a:extLst>
          </p:cNvPr>
          <p:cNvPicPr>
            <a:picLocks noChangeAspect="1"/>
          </p:cNvPicPr>
          <p:nvPr/>
        </p:nvPicPr>
        <p:blipFill>
          <a:blip r:embed="rId9">
            <a:lum/>
            <a:alphaModFix/>
          </a:blip>
          <a:srcRect/>
          <a:stretch>
            <a:fillRect/>
          </a:stretch>
        </p:blipFill>
        <p:spPr>
          <a:xfrm>
            <a:off x="269405" y="380793"/>
            <a:ext cx="1887139" cy="1832931"/>
          </a:xfrm>
          <a:prstGeom prst="rect">
            <a:avLst/>
          </a:prstGeom>
          <a:noFill/>
          <a:ln>
            <a:noFill/>
          </a:ln>
        </p:spPr>
      </p:pic>
      <p:pic>
        <p:nvPicPr>
          <p:cNvPr id="208" name="Image 207">
            <a:extLst>
              <a:ext uri="{FF2B5EF4-FFF2-40B4-BE49-F238E27FC236}">
                <a16:creationId xmlns:a16="http://schemas.microsoft.com/office/drawing/2014/main" xmlns="" id="{00000000-0000-0000-0000-000000000000}"/>
              </a:ext>
            </a:extLst>
          </p:cNvPr>
          <p:cNvPicPr>
            <a:picLocks noChangeAspect="1"/>
          </p:cNvPicPr>
          <p:nvPr/>
        </p:nvPicPr>
        <p:blipFill>
          <a:blip r:embed="rId10">
            <a:lum/>
            <a:alphaModFix/>
          </a:blip>
          <a:srcRect/>
          <a:stretch>
            <a:fillRect/>
          </a:stretch>
        </p:blipFill>
        <p:spPr>
          <a:xfrm>
            <a:off x="7096937" y="392222"/>
            <a:ext cx="1777092" cy="1729415"/>
          </a:xfrm>
          <a:prstGeom prst="rect">
            <a:avLst/>
          </a:prstGeom>
          <a:noFill/>
          <a:ln>
            <a:noFill/>
          </a:ln>
        </p:spPr>
      </p:pic>
      <p:pic>
        <p:nvPicPr>
          <p:cNvPr id="209" name="Image 208">
            <a:extLst>
              <a:ext uri="{FF2B5EF4-FFF2-40B4-BE49-F238E27FC236}">
                <a16:creationId xmlns:a16="http://schemas.microsoft.com/office/drawing/2014/main" xmlns="" id="{00000000-0000-0000-0000-000000000000}"/>
              </a:ext>
            </a:extLst>
          </p:cNvPr>
          <p:cNvPicPr>
            <a:picLocks noChangeAspect="1"/>
          </p:cNvPicPr>
          <p:nvPr/>
        </p:nvPicPr>
        <p:blipFill>
          <a:blip r:embed="rId11">
            <a:lum/>
            <a:alphaModFix/>
          </a:blip>
          <a:srcRect/>
          <a:stretch>
            <a:fillRect/>
          </a:stretch>
        </p:blipFill>
        <p:spPr>
          <a:xfrm>
            <a:off x="2654208" y="5125255"/>
            <a:ext cx="995328" cy="595956"/>
          </a:xfrm>
          <a:prstGeom prst="rect">
            <a:avLst/>
          </a:prstGeom>
          <a:noFill/>
          <a:ln w="18360">
            <a:solidFill>
              <a:srgbClr val="0047FF"/>
            </a:solidFill>
            <a:prstDash val="solid"/>
          </a:ln>
        </p:spPr>
      </p:pic>
      <p:pic>
        <p:nvPicPr>
          <p:cNvPr id="210" name="Image 209">
            <a:extLst>
              <a:ext uri="{FF2B5EF4-FFF2-40B4-BE49-F238E27FC236}">
                <a16:creationId xmlns:a16="http://schemas.microsoft.com/office/drawing/2014/main" xmlns="" id="{00000000-0000-0000-0000-000000000000}"/>
              </a:ext>
            </a:extLst>
          </p:cNvPr>
          <p:cNvPicPr>
            <a:picLocks noChangeAspect="1"/>
          </p:cNvPicPr>
          <p:nvPr/>
        </p:nvPicPr>
        <p:blipFill>
          <a:blip r:embed="rId11">
            <a:lum/>
            <a:alphaModFix/>
          </a:blip>
          <a:srcRect/>
          <a:stretch>
            <a:fillRect/>
          </a:stretch>
        </p:blipFill>
        <p:spPr>
          <a:xfrm rot="10800000" flipH="1">
            <a:off x="6967296" y="5142562"/>
            <a:ext cx="995328" cy="595956"/>
          </a:xfrm>
          <a:prstGeom prst="rect">
            <a:avLst/>
          </a:prstGeom>
          <a:noFill/>
          <a:ln w="18360">
            <a:solidFill>
              <a:srgbClr val="9900FF"/>
            </a:solidFill>
            <a:prstDash val="solid"/>
          </a:ln>
        </p:spPr>
      </p:pic>
      <p:pic>
        <p:nvPicPr>
          <p:cNvPr id="211" name="Image 210">
            <a:extLst>
              <a:ext uri="{FF2B5EF4-FFF2-40B4-BE49-F238E27FC236}">
                <a16:creationId xmlns:a16="http://schemas.microsoft.com/office/drawing/2014/main" xmlns="" id="{00000000-0000-0000-0000-000000000000}"/>
              </a:ext>
            </a:extLst>
          </p:cNvPr>
          <p:cNvPicPr>
            <a:picLocks noChangeAspect="1"/>
          </p:cNvPicPr>
          <p:nvPr/>
        </p:nvPicPr>
        <p:blipFill>
          <a:blip r:embed="rId11">
            <a:lum/>
            <a:alphaModFix/>
          </a:blip>
          <a:srcRect/>
          <a:stretch>
            <a:fillRect/>
          </a:stretch>
        </p:blipFill>
        <p:spPr>
          <a:xfrm>
            <a:off x="4644864" y="5723496"/>
            <a:ext cx="995328" cy="595956"/>
          </a:xfrm>
          <a:prstGeom prst="rect">
            <a:avLst/>
          </a:prstGeom>
          <a:noFill/>
          <a:ln w="18360">
            <a:solidFill>
              <a:srgbClr val="009933"/>
            </a:solidFill>
            <a:prstDash val="solid"/>
          </a:ln>
        </p:spPr>
      </p:pic>
      <p:pic>
        <p:nvPicPr>
          <p:cNvPr id="213" name="Image 5">
            <a:extLst>
              <a:ext uri="{FF2B5EF4-FFF2-40B4-BE49-F238E27FC236}">
                <a16:creationId xmlns:a16="http://schemas.microsoft.com/office/drawing/2014/main" xmlns="" id="{00000000-0000-0000-0000-000000000000}"/>
              </a:ext>
            </a:extLst>
          </p:cNvPr>
          <p:cNvPicPr>
            <a:picLocks noChangeAspect="1"/>
          </p:cNvPicPr>
          <p:nvPr/>
        </p:nvPicPr>
        <p:blipFill>
          <a:blip r:embed="rId12">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4074751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79</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42900" indent="-342900">
              <a:buFont typeface="Arial" charset="0"/>
              <a:buChar char="•"/>
            </a:pPr>
            <a:r>
              <a:rPr lang="en-US" dirty="0" smtClean="0"/>
              <a:t>See how EMF+GEMOC technologies help to (semi-automatically) build the tooling for a DSL IDE</a:t>
            </a:r>
          </a:p>
          <a:p>
            <a:pPr marL="342900" indent="-342900">
              <a:buFont typeface="Arial" charset="0"/>
              <a:buChar char="•"/>
            </a:pPr>
            <a:r>
              <a:rPr lang="en-US" dirty="0" smtClean="0"/>
              <a:t>Extend a DSL: </a:t>
            </a:r>
            <a:r>
              <a:rPr lang="en-US" b="1" dirty="0" smtClean="0"/>
              <a:t>structure and behavior</a:t>
            </a:r>
          </a:p>
          <a:p>
            <a:pPr marL="342900" indent="-342900">
              <a:buFont typeface="Arial" charset="0"/>
              <a:buChar char="•"/>
            </a:pPr>
            <a:r>
              <a:rPr lang="en-US" b="1" dirty="0" smtClean="0"/>
              <a:t>Lectures and hands-on sessions </a:t>
            </a:r>
          </a:p>
          <a:p>
            <a:pPr marL="342900" indent="-342900">
              <a:buFont typeface="Arial" charset="0"/>
              <a:buChar char="•"/>
            </a:pPr>
            <a:r>
              <a:rPr lang="en-US" b="1" dirty="0" smtClean="0"/>
              <a:t>Combine</a:t>
            </a:r>
            <a:r>
              <a:rPr lang="en-US" dirty="0" smtClean="0"/>
              <a:t> both DSLs</a:t>
            </a:r>
          </a:p>
          <a:p>
            <a:pPr marL="342900" indent="-342900">
              <a:buFont typeface="Arial" charset="0"/>
              <a:buChar char="•"/>
            </a:pPr>
            <a:endParaRPr lang="en-US" dirty="0" smtClean="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80</a:t>
            </a:fld>
            <a:endParaRPr lang="en-US" dirty="0"/>
          </a:p>
        </p:txBody>
      </p:sp>
      <p:sp>
        <p:nvSpPr>
          <p:cNvPr id="5" name="Inhaltsplatzhalter 4"/>
          <p:cNvSpPr>
            <a:spLocks noGrp="1"/>
          </p:cNvSpPr>
          <p:nvPr>
            <p:ph idx="1"/>
          </p:nvPr>
        </p:nvSpPr>
        <p:spPr/>
        <p:txBody>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smtClean="0"/>
              <a:t>Ecore metamodel </a:t>
            </a:r>
            <a:r>
              <a:rPr lang="en-US" sz="1800" dirty="0" smtClean="0"/>
              <a:t>with new variables, guards, and transitions</a:t>
            </a:r>
          </a:p>
          <a:p>
            <a:pPr marL="1190512" lvl="2" indent="-457200">
              <a:lnSpc>
                <a:spcPct val="120000"/>
              </a:lnSpc>
              <a:buFont typeface="Arial" charset="0"/>
              <a:buChar char="•"/>
            </a:pPr>
            <a:r>
              <a:rPr lang="en-US" sz="1800" dirty="0" smtClean="0"/>
              <a:t>restricted it using </a:t>
            </a:r>
            <a:r>
              <a:rPr lang="en-US" sz="1800" b="1" dirty="0" smtClean="0"/>
              <a:t>OCL well-formedness </a:t>
            </a:r>
            <a:r>
              <a:rPr lang="en-US" sz="1800" dirty="0" smtClean="0"/>
              <a:t>rules</a:t>
            </a:r>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smtClean="0"/>
              <a:t>combined two modeling languages </a:t>
            </a:r>
            <a:r>
              <a:rPr lang="en-US" sz="1800" dirty="0" smtClean="0"/>
              <a:t>to produce executable architecture models using Melange</a:t>
            </a:r>
          </a:p>
          <a:p>
            <a:pPr marL="457200" indent="-457200">
              <a:lnSpc>
                <a:spcPct val="120000"/>
              </a:lnSpc>
              <a:buFont typeface="Arial" charset="0"/>
              <a:buChar char="•"/>
            </a:pPr>
            <a:r>
              <a:rPr lang="en-US" sz="2000" dirty="0" smtClean="0"/>
              <a:t>We hope you enjoyed it and are consider building your own DSLs where appropriate</a:t>
            </a:r>
            <a:endParaRPr lang="en-US" sz="2000" dirty="0"/>
          </a:p>
          <a:p>
            <a:pPr marL="457200" indent="-457200">
              <a:lnSpc>
                <a:spcPct val="120000"/>
              </a:lnSpc>
              <a:buFont typeface="Arial" charset="0"/>
              <a:buChar char="•"/>
            </a:pPr>
            <a:r>
              <a:rPr lang="en-US" sz="2000" dirty="0" smtClean="0"/>
              <a:t>Before you leave: please answer six questions: </a:t>
            </a:r>
            <a:r>
              <a:rPr lang="en-US" sz="2000" u="sng" dirty="0">
                <a:solidFill>
                  <a:schemeClr val="bg2"/>
                </a:solidFill>
              </a:rPr>
              <a:t>https://goo.gl/NKZLAF</a:t>
            </a:r>
            <a:endParaRPr lang="en-US" sz="2000" u="sng" dirty="0" smtClean="0">
              <a:solidFill>
                <a:schemeClr val="bg2"/>
              </a:solidFill>
            </a:endParaRPr>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Thank</a:t>
            </a:r>
            <a:r>
              <a:rPr lang="fr-FR" dirty="0" smtClean="0"/>
              <a:t> </a:t>
            </a:r>
            <a:r>
              <a:rPr lang="fr-FR" dirty="0" err="1" smtClean="0"/>
              <a:t>you</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81</a:t>
            </a:fld>
            <a:endParaRPr lang="fr-FR"/>
          </a:p>
        </p:txBody>
      </p:sp>
      <p:sp>
        <p:nvSpPr>
          <p:cNvPr id="5" name="Textplatzhalter 4"/>
          <p:cNvSpPr>
            <a:spLocks noGrp="1"/>
          </p:cNvSpPr>
          <p:nvPr>
            <p:ph type="body" idx="1"/>
          </p:nvPr>
        </p:nvSpPr>
        <p:spPr/>
        <p:txBody>
          <a:bodyPr/>
          <a:lstStyle/>
          <a:p>
            <a:r>
              <a:rPr lang="en-US" dirty="0" smtClean="0"/>
              <a:t>The </a:t>
            </a:r>
            <a:r>
              <a:rPr lang="en-US" dirty="0"/>
              <a:t>E</a:t>
            </a:r>
            <a:r>
              <a:rPr lang="en-US" dirty="0" smtClean="0"/>
              <a:t>nd</a:t>
            </a:r>
            <a:endParaRPr lang="en-US" dirty="0"/>
          </a:p>
        </p:txBody>
      </p:sp>
    </p:spTree>
    <p:extLst>
      <p:ext uri="{BB962C8B-B14F-4D97-AF65-F5344CB8AC3E}">
        <p14:creationId xmlns:p14="http://schemas.microsoft.com/office/powerpoint/2010/main" val="1324263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r>
              <a:rPr lang="en-US" sz="1800" dirty="0" smtClean="0"/>
              <a:t>Part 1. </a:t>
            </a:r>
            <a:r>
              <a:rPr lang="en-US" sz="1800" b="1" dirty="0" smtClean="0"/>
              <a:t>General introduction </a:t>
            </a:r>
          </a:p>
          <a:p>
            <a:pPr marL="342900" indent="-342900">
              <a:buFont typeface="Arial" panose="020B0604020202020204" pitchFamily="34" charset="0"/>
              <a:buChar char="•"/>
            </a:pPr>
            <a:r>
              <a:rPr lang="en-US" sz="1800" dirty="0" smtClean="0"/>
              <a:t>Modeling and Languages</a:t>
            </a:r>
          </a:p>
          <a:p>
            <a:pPr marL="0" indent="0"/>
            <a:endParaRPr lang="en-US" sz="1800" dirty="0" smtClean="0"/>
          </a:p>
          <a:p>
            <a:pPr marL="0" indent="0"/>
            <a:r>
              <a:rPr lang="en-US" sz="1800" dirty="0" smtClean="0"/>
              <a:t>Part 2. </a:t>
            </a:r>
            <a:r>
              <a:rPr lang="en-US" sz="1800" b="1" dirty="0" smtClean="0"/>
              <a:t>Language Engineering</a:t>
            </a:r>
          </a:p>
          <a:p>
            <a:pPr marL="342900" indent="-342900">
              <a:buFont typeface="Arial" panose="020B0604020202020204" pitchFamily="34" charset="0"/>
              <a:buChar char="•"/>
            </a:pPr>
            <a:r>
              <a:rPr lang="en-US" sz="1800" dirty="0" smtClean="0"/>
              <a:t>Teaser: FSM Example  </a:t>
            </a:r>
          </a:p>
          <a:p>
            <a:pPr marL="342900" indent="-342900">
              <a:buFont typeface="Arial" panose="020B0604020202020204" pitchFamily="34" charset="0"/>
              <a:buChar char="•"/>
            </a:pPr>
            <a:r>
              <a:rPr lang="en-US" sz="1800" dirty="0" smtClean="0"/>
              <a:t>Metamodeling: Ecore OCL</a:t>
            </a:r>
          </a:p>
          <a:p>
            <a:pPr marL="342900" indent="-342900">
              <a:buFont typeface="Arial" panose="020B0604020202020204" pitchFamily="34" charset="0"/>
              <a:buChar char="•"/>
            </a:pPr>
            <a:r>
              <a:rPr lang="en-US" sz="1800" dirty="0" smtClean="0"/>
              <a:t>Syntax: Sirius</a:t>
            </a:r>
          </a:p>
          <a:p>
            <a:pPr marL="342900" indent="-342900">
              <a:buFont typeface="Arial" panose="020B0604020202020204" pitchFamily="34" charset="0"/>
              <a:buChar char="•"/>
            </a:pPr>
            <a:r>
              <a:rPr lang="en-US" sz="1800" dirty="0" smtClean="0"/>
              <a:t>Dynamics: K3/</a:t>
            </a:r>
            <a:r>
              <a:rPr lang="en-US" sz="1800" dirty="0" err="1" smtClean="0"/>
              <a:t>Melange</a:t>
            </a:r>
            <a:endParaRPr lang="en-US" sz="1800" dirty="0"/>
          </a:p>
          <a:p>
            <a:pPr marL="0" indent="0"/>
            <a:endParaRPr lang="en-US" sz="1800" dirty="0" smtClean="0"/>
          </a:p>
          <a:p>
            <a:pPr marL="0" indent="0"/>
            <a:r>
              <a:rPr lang="en-US" sz="1800" dirty="0" smtClean="0"/>
              <a:t>Part 3. </a:t>
            </a:r>
            <a:r>
              <a:rPr lang="en-US" sz="1800" b="1" dirty="0" smtClean="0"/>
              <a:t>Wrap-up and Discussion</a:t>
            </a:r>
          </a:p>
          <a:p>
            <a:pPr marL="285750" indent="-285750">
              <a:buFont typeface="Arial" panose="020B0604020202020204" pitchFamily="34" charset="0"/>
              <a:buChar char="•"/>
            </a:pPr>
            <a:r>
              <a:rPr lang="en-US" sz="1800" dirty="0" smtClean="0"/>
              <a:t>Coordination</a:t>
            </a:r>
          </a:p>
          <a:p>
            <a:pPr marL="285750" indent="-285750">
              <a:buFont typeface="Arial" panose="020B0604020202020204" pitchFamily="34" charset="0"/>
              <a:buChar char="•"/>
            </a:pPr>
            <a:endParaRPr lang="en-US" sz="1800" dirty="0"/>
          </a:p>
        </p:txBody>
      </p:sp>
      <p:grpSp>
        <p:nvGrpSpPr>
          <p:cNvPr id="12" name="Groupe 11"/>
          <p:cNvGrpSpPr/>
          <p:nvPr/>
        </p:nvGrpSpPr>
        <p:grpSpPr>
          <a:xfrm>
            <a:off x="5076056" y="2492896"/>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Course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0</TotalTime>
  <Words>3097</Words>
  <Application>Microsoft Macintosh PowerPoint</Application>
  <PresentationFormat>Bildschirmpräsentation (4:3)</PresentationFormat>
  <Paragraphs>841</Paragraphs>
  <Slides>81</Slides>
  <Notes>14</Notes>
  <HiddenSlides>0</HiddenSlides>
  <MMClips>0</MMClips>
  <ScaleCrop>false</ScaleCrop>
  <HeadingPairs>
    <vt:vector size="6" baseType="variant">
      <vt:variant>
        <vt:lpstr>Verwendete Schriftarten</vt:lpstr>
      </vt:variant>
      <vt:variant>
        <vt:i4>17</vt:i4>
      </vt:variant>
      <vt:variant>
        <vt:lpstr>Design</vt:lpstr>
      </vt:variant>
      <vt:variant>
        <vt:i4>15</vt:i4>
      </vt:variant>
      <vt:variant>
        <vt:lpstr>Folientitel</vt:lpstr>
      </vt:variant>
      <vt:variant>
        <vt:i4>81</vt:i4>
      </vt:variant>
    </vt:vector>
  </HeadingPairs>
  <TitlesOfParts>
    <vt:vector size="113" baseType="lpstr">
      <vt:lpstr>Arial Black</vt:lpstr>
      <vt:lpstr>Arial Hebrew</vt:lpstr>
      <vt:lpstr>Arial Rounded MT Bold</vt:lpstr>
      <vt:lpstr>Avenir Roman</vt:lpstr>
      <vt:lpstr>Calibri</vt:lpstr>
      <vt:lpstr>Comic Sans MS</vt:lpstr>
      <vt:lpstr>Courier New</vt:lpstr>
      <vt:lpstr>DejaVu Sans</vt:lpstr>
      <vt:lpstr>Garamond</vt:lpstr>
      <vt:lpstr>Helvetica Neue</vt:lpstr>
      <vt:lpstr>Helvetica Neue Light</vt:lpstr>
      <vt:lpstr>Lohit Hindi</vt:lpstr>
      <vt:lpstr>Lucida Grande</vt:lpstr>
      <vt:lpstr>ＭＳ Ｐゴシック</vt:lpstr>
      <vt:lpstr>StarSymbol</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PowerPoint-Präsentation</vt:lpstr>
      <vt:lpstr>People</vt:lpstr>
      <vt:lpstr>PowerPoint-Präsentation</vt:lpstr>
      <vt:lpstr>PowerPoint-Präsentation</vt:lpstr>
      <vt:lpstr>PowerPoint-Präsentation</vt:lpstr>
      <vt:lpstr>GEMOC initiative</vt:lpstr>
      <vt:lpstr>GEMOC studio</vt:lpstr>
      <vt:lpstr>This tutorial</vt:lpstr>
      <vt:lpstr>Course content</vt:lpstr>
      <vt:lpstr>You will learn how to</vt:lpstr>
      <vt:lpstr>A few notes on the tutorial </vt:lpstr>
      <vt:lpstr>PowerPoint-Präsentation</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vt:lpstr>
      <vt:lpstr>Software Language Engineering (SLE)</vt:lpstr>
      <vt:lpstr>What are languages made of?</vt:lpstr>
      <vt:lpstr>Model-driven engineering (MDE)</vt:lpstr>
      <vt:lpstr>Concerns in model-driven engineering</vt:lpstr>
      <vt:lpstr>PowerPoint-Präsentation</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lpstr>PowerPoint-Präsentation</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PowerPoint-Präsentation</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PowerPoint-Präsentation</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PowerPoint-Präsentation</vt:lpstr>
      <vt:lpstr>Extend FSM concrete syntax</vt:lpstr>
      <vt:lpstr>Final representation</vt:lpstr>
      <vt:lpstr>Mind the different perspectives</vt:lpstr>
      <vt:lpstr>WRAP-UP and Discussion</vt:lpstr>
      <vt:lpstr>Reifying concurrency in executable DSLs</vt:lpstr>
      <vt:lpstr>Coping with semantic variation points</vt:lpstr>
      <vt:lpstr>Summary of the sequential approach</vt:lpstr>
      <vt:lpstr>Concurrency management</vt:lpstr>
      <vt:lpstr>Activity diagram debugger</vt:lpstr>
      <vt:lpstr>Model coordination</vt:lpstr>
      <vt:lpstr>PowerPoint-Präsentation</vt:lpstr>
      <vt:lpstr>Take-away messages</vt:lpstr>
      <vt:lpstr>Wrap-up and discussion</vt:lpstr>
      <vt:lpstr>Thank you</vt:lpstr>
    </vt:vector>
  </TitlesOfParts>
  <Manager/>
  <Company>INRIA</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Microsoft Office-Anwender</cp:lastModifiedBy>
  <cp:revision>2724</cp:revision>
  <cp:lastPrinted>2016-03-17T10:26:00Z</cp:lastPrinted>
  <dcterms:created xsi:type="dcterms:W3CDTF">2014-09-08T10:04:47Z</dcterms:created>
  <dcterms:modified xsi:type="dcterms:W3CDTF">2017-04-03T07:16:45Z</dcterms:modified>
  <cp:category/>
</cp:coreProperties>
</file>